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481" r:id="rId2"/>
    <p:sldId id="602" r:id="rId3"/>
    <p:sldId id="600" r:id="rId4"/>
    <p:sldId id="604" r:id="rId5"/>
    <p:sldId id="605" r:id="rId6"/>
    <p:sldId id="606" r:id="rId7"/>
    <p:sldId id="607" r:id="rId8"/>
    <p:sldId id="610" r:id="rId9"/>
    <p:sldId id="647" r:id="rId10"/>
    <p:sldId id="648" r:id="rId11"/>
    <p:sldId id="638" r:id="rId12"/>
    <p:sldId id="644" r:id="rId13"/>
    <p:sldId id="645" r:id="rId14"/>
    <p:sldId id="649" r:id="rId15"/>
    <p:sldId id="411" r:id="rId16"/>
    <p:sldId id="611" r:id="rId17"/>
    <p:sldId id="598" r:id="rId18"/>
    <p:sldId id="380" r:id="rId19"/>
    <p:sldId id="386" r:id="rId20"/>
    <p:sldId id="624" r:id="rId21"/>
    <p:sldId id="393" r:id="rId22"/>
    <p:sldId id="595" r:id="rId23"/>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érémie Jozefowiez" initials="JJ"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566"/>
    <p:restoredTop sz="96224"/>
  </p:normalViewPr>
  <p:slideViewPr>
    <p:cSldViewPr snapToGrid="0" snapToObjects="1">
      <p:cViewPr varScale="1">
        <p:scale>
          <a:sx n="69" d="100"/>
          <a:sy n="69" d="100"/>
        </p:scale>
        <p:origin x="232" y="32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0-15T17:49:26.466" idx="1">
    <p:pos x="10" y="10"/>
    <p:text/>
    <p:extLst>
      <p:ext uri="{C676402C-5697-4E1C-873F-D02D1690AC5C}">
        <p15:threadingInfo xmlns:p15="http://schemas.microsoft.com/office/powerpoint/2012/main" timeZoneBias="-120"/>
      </p:ext>
    </p:extLst>
  </p:cm>
  <p:cm authorId="1" dt="2018-10-15T17:49:27.223" idx="2">
    <p:pos x="146" y="146"/>
    <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10-15T17:49:26.466" idx="1">
    <p:pos x="10" y="10"/>
    <p:text/>
    <p:extLst>
      <p:ext uri="{C676402C-5697-4E1C-873F-D02D1690AC5C}">
        <p15:threadingInfo xmlns:p15="http://schemas.microsoft.com/office/powerpoint/2012/main" timeZoneBias="-120"/>
      </p:ext>
    </p:extLst>
  </p:cm>
  <p:cm authorId="1" dt="2018-10-15T17:49:27.223" idx="2">
    <p:pos x="146" y="146"/>
    <p:text/>
    <p:extLst>
      <p:ext uri="{C676402C-5697-4E1C-873F-D02D1690AC5C}">
        <p15:threadingInfo xmlns:p15="http://schemas.microsoft.com/office/powerpoint/2012/main" timeZoneBias="-120"/>
      </p:ext>
    </p:extLst>
  </p:cm>
</p:cmLst>
</file>

<file path=ppt/media/image1.tiff>
</file>

<file path=ppt/media/image10.png>
</file>

<file path=ppt/media/image11.tiff>
</file>

<file path=ppt/media/image114.png>
</file>

<file path=ppt/media/image115.png>
</file>

<file path=ppt/media/image116.png>
</file>

<file path=ppt/media/image119.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tiff>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E61B9C-304C-6A48-ABD8-7B289596F9BF}" type="datetimeFigureOut">
              <a:rPr lang="fr-FR" smtClean="0"/>
              <a:t>28/03/2022</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1C16E3-FE8A-614B-917B-765C03994456}" type="slidenum">
              <a:rPr lang="fr-FR" smtClean="0"/>
              <a:t>‹#›</a:t>
            </a:fld>
            <a:endParaRPr lang="fr-FR"/>
          </a:p>
        </p:txBody>
      </p:sp>
    </p:spTree>
    <p:extLst>
      <p:ext uri="{BB962C8B-B14F-4D97-AF65-F5344CB8AC3E}">
        <p14:creationId xmlns:p14="http://schemas.microsoft.com/office/powerpoint/2010/main" val="26456969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As for the idea of “pleasure centers of the brain”, it is still a current concept in neuroscience linked to the discovery of “hedonistic” hot spots in the brain of the rat (Figure 41). Whether a reward brings “pleasure” or not to a non-verbal organism can be inferred from facial expressions (when they have some). Figure 31 shows for instance the reaction of rats, monkeys and human babies to a sweet or a bitter taste. These reactions have been used by researchers as a way to infer how much “pleasure” a reward (usually the taste of sweet) brings to a rat. It has been discovered that stimulation of very circumscribed brain region by opioid or cannabinoid agonist increase facial reaction to sweetness in rats (hot spots) or on the contrary decrease them (cold spots). Opioid and </a:t>
            </a:r>
            <a:r>
              <a:rPr lang="en-US" sz="1200" kern="1200" dirty="0" err="1">
                <a:solidFill>
                  <a:schemeClr val="tx1"/>
                </a:solidFill>
                <a:effectLst/>
                <a:latin typeface="+mn-lt"/>
                <a:ea typeface="+mn-ea"/>
                <a:cs typeface="+mn-cs"/>
              </a:rPr>
              <a:t>canabinoid</a:t>
            </a:r>
            <a:r>
              <a:rPr lang="en-US" sz="1200" kern="1200" dirty="0">
                <a:solidFill>
                  <a:schemeClr val="tx1"/>
                </a:solidFill>
                <a:effectLst/>
                <a:latin typeface="+mn-lt"/>
                <a:ea typeface="+mn-ea"/>
                <a:cs typeface="+mn-cs"/>
              </a:rPr>
              <a:t> antagonists have the reverse effect. Figure 41 shows their location: </a:t>
            </a:r>
            <a:r>
              <a:rPr lang="en-US" sz="1200" kern="1200" dirty="0" err="1">
                <a:solidFill>
                  <a:schemeClr val="tx1"/>
                </a:solidFill>
                <a:effectLst/>
                <a:latin typeface="+mn-lt"/>
                <a:ea typeface="+mn-ea"/>
                <a:cs typeface="+mn-cs"/>
              </a:rPr>
              <a:t>NAc</a:t>
            </a:r>
            <a:r>
              <a:rPr lang="en-US" sz="1200" kern="1200" dirty="0">
                <a:solidFill>
                  <a:schemeClr val="tx1"/>
                </a:solidFill>
                <a:effectLst/>
                <a:latin typeface="+mn-lt"/>
                <a:ea typeface="+mn-ea"/>
                <a:cs typeface="+mn-cs"/>
              </a:rPr>
              <a:t> shell, ventral pallidum (which receives massive </a:t>
            </a:r>
            <a:r>
              <a:rPr lang="en-US" sz="1200" kern="1200" dirty="0" err="1">
                <a:solidFill>
                  <a:schemeClr val="tx1"/>
                </a:solidFill>
                <a:effectLst/>
                <a:latin typeface="+mn-lt"/>
                <a:ea typeface="+mn-ea"/>
                <a:cs typeface="+mn-cs"/>
              </a:rPr>
              <a:t>NAc</a:t>
            </a:r>
            <a:r>
              <a:rPr lang="en-US" sz="1200" kern="1200" dirty="0">
                <a:solidFill>
                  <a:schemeClr val="tx1"/>
                </a:solidFill>
                <a:effectLst/>
                <a:latin typeface="+mn-lt"/>
                <a:ea typeface="+mn-ea"/>
                <a:cs typeface="+mn-cs"/>
              </a:rPr>
              <a:t> input), parabrachial nucleus and maybe OFC and insula. Colds spots in </a:t>
            </a:r>
            <a:r>
              <a:rPr lang="en-US" sz="1200" kern="1200" dirty="0" err="1">
                <a:solidFill>
                  <a:schemeClr val="tx1"/>
                </a:solidFill>
                <a:effectLst/>
                <a:latin typeface="+mn-lt"/>
                <a:ea typeface="+mn-ea"/>
                <a:cs typeface="+mn-cs"/>
              </a:rPr>
              <a:t>NAc</a:t>
            </a:r>
            <a:r>
              <a:rPr lang="en-US" sz="1200" kern="1200" dirty="0">
                <a:solidFill>
                  <a:schemeClr val="tx1"/>
                </a:solidFill>
                <a:effectLst/>
                <a:latin typeface="+mn-lt"/>
                <a:ea typeface="+mn-ea"/>
                <a:cs typeface="+mn-cs"/>
              </a:rPr>
              <a:t> and ventral pallidum.</a:t>
            </a:r>
            <a:endParaRPr lang="fr-FR" sz="1200" kern="1200" dirty="0">
              <a:solidFill>
                <a:schemeClr val="tx1"/>
              </a:solidFill>
              <a:effectLst/>
              <a:latin typeface="+mn-lt"/>
              <a:ea typeface="+mn-ea"/>
              <a:cs typeface="+mn-cs"/>
            </a:endParaRPr>
          </a:p>
          <a:p>
            <a:endParaRPr lang="fr-FR" dirty="0"/>
          </a:p>
        </p:txBody>
      </p:sp>
      <p:sp>
        <p:nvSpPr>
          <p:cNvPr id="4" name="Slide Number Placeholder 3"/>
          <p:cNvSpPr>
            <a:spLocks noGrp="1"/>
          </p:cNvSpPr>
          <p:nvPr>
            <p:ph type="sldNum" sz="quarter" idx="5"/>
          </p:nvPr>
        </p:nvSpPr>
        <p:spPr/>
        <p:txBody>
          <a:bodyPr/>
          <a:lstStyle/>
          <a:p>
            <a:fld id="{CDF9612F-3765-4B47-B859-19044490EBA0}" type="slidenum">
              <a:rPr lang="fr-FR" smtClean="0"/>
              <a:t>19</a:t>
            </a:fld>
            <a:endParaRPr lang="fr-FR"/>
          </a:p>
        </p:txBody>
      </p:sp>
    </p:spTree>
    <p:extLst>
      <p:ext uri="{BB962C8B-B14F-4D97-AF65-F5344CB8AC3E}">
        <p14:creationId xmlns:p14="http://schemas.microsoft.com/office/powerpoint/2010/main" val="2726339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As for the idea of “pleasure centers of the brain”, it is still a current concept in neuroscience linked to the discovery of “hedonistic” hot spots in the brain of the rat (Figure 41). Whether a reward brings “pleasure” or not to a non-verbal organism can be inferred from facial expressions (when they have some). Figure 31 shows for instance the reaction of rats, monkeys and human babies to a sweet or a bitter taste. These reactions have been used by researchers as a way to infer how much “pleasure” a reward (usually the taste of sweet) brings to a rat. It has been discovered that stimulation of very circumscribed brain region by opioid or cannabinoid agonist increase facial reaction to sweetness in rats (hot spots) or on the contrary decrease them (cold spots). Opioid and </a:t>
            </a:r>
            <a:r>
              <a:rPr lang="en-US" sz="1200" kern="1200" dirty="0" err="1">
                <a:solidFill>
                  <a:schemeClr val="tx1"/>
                </a:solidFill>
                <a:effectLst/>
                <a:latin typeface="+mn-lt"/>
                <a:ea typeface="+mn-ea"/>
                <a:cs typeface="+mn-cs"/>
              </a:rPr>
              <a:t>canabinoid</a:t>
            </a:r>
            <a:r>
              <a:rPr lang="en-US" sz="1200" kern="1200" dirty="0">
                <a:solidFill>
                  <a:schemeClr val="tx1"/>
                </a:solidFill>
                <a:effectLst/>
                <a:latin typeface="+mn-lt"/>
                <a:ea typeface="+mn-ea"/>
                <a:cs typeface="+mn-cs"/>
              </a:rPr>
              <a:t> antagonists have the reverse effect. Figure 41 shows their location: </a:t>
            </a:r>
            <a:r>
              <a:rPr lang="en-US" sz="1200" kern="1200" dirty="0" err="1">
                <a:solidFill>
                  <a:schemeClr val="tx1"/>
                </a:solidFill>
                <a:effectLst/>
                <a:latin typeface="+mn-lt"/>
                <a:ea typeface="+mn-ea"/>
                <a:cs typeface="+mn-cs"/>
              </a:rPr>
              <a:t>NAc</a:t>
            </a:r>
            <a:r>
              <a:rPr lang="en-US" sz="1200" kern="1200" dirty="0">
                <a:solidFill>
                  <a:schemeClr val="tx1"/>
                </a:solidFill>
                <a:effectLst/>
                <a:latin typeface="+mn-lt"/>
                <a:ea typeface="+mn-ea"/>
                <a:cs typeface="+mn-cs"/>
              </a:rPr>
              <a:t> shell, ventral pallidum (which receives massive </a:t>
            </a:r>
            <a:r>
              <a:rPr lang="en-US" sz="1200" kern="1200" dirty="0" err="1">
                <a:solidFill>
                  <a:schemeClr val="tx1"/>
                </a:solidFill>
                <a:effectLst/>
                <a:latin typeface="+mn-lt"/>
                <a:ea typeface="+mn-ea"/>
                <a:cs typeface="+mn-cs"/>
              </a:rPr>
              <a:t>NAc</a:t>
            </a:r>
            <a:r>
              <a:rPr lang="en-US" sz="1200" kern="1200" dirty="0">
                <a:solidFill>
                  <a:schemeClr val="tx1"/>
                </a:solidFill>
                <a:effectLst/>
                <a:latin typeface="+mn-lt"/>
                <a:ea typeface="+mn-ea"/>
                <a:cs typeface="+mn-cs"/>
              </a:rPr>
              <a:t> input), parabrachial nucleus and maybe OFC and insula. Colds spots in </a:t>
            </a:r>
            <a:r>
              <a:rPr lang="en-US" sz="1200" kern="1200" dirty="0" err="1">
                <a:solidFill>
                  <a:schemeClr val="tx1"/>
                </a:solidFill>
                <a:effectLst/>
                <a:latin typeface="+mn-lt"/>
                <a:ea typeface="+mn-ea"/>
                <a:cs typeface="+mn-cs"/>
              </a:rPr>
              <a:t>NAc</a:t>
            </a:r>
            <a:r>
              <a:rPr lang="en-US" sz="1200" kern="1200" dirty="0">
                <a:solidFill>
                  <a:schemeClr val="tx1"/>
                </a:solidFill>
                <a:effectLst/>
                <a:latin typeface="+mn-lt"/>
                <a:ea typeface="+mn-ea"/>
                <a:cs typeface="+mn-cs"/>
              </a:rPr>
              <a:t> and ventral pallidum.</a:t>
            </a:r>
            <a:endParaRPr lang="fr-FR" sz="1200" kern="1200" dirty="0">
              <a:solidFill>
                <a:schemeClr val="tx1"/>
              </a:solidFill>
              <a:effectLst/>
              <a:latin typeface="+mn-lt"/>
              <a:ea typeface="+mn-ea"/>
              <a:cs typeface="+mn-cs"/>
            </a:endParaRPr>
          </a:p>
          <a:p>
            <a:endParaRPr lang="fr-FR" dirty="0"/>
          </a:p>
        </p:txBody>
      </p:sp>
      <p:sp>
        <p:nvSpPr>
          <p:cNvPr id="4" name="Slide Number Placeholder 3"/>
          <p:cNvSpPr>
            <a:spLocks noGrp="1"/>
          </p:cNvSpPr>
          <p:nvPr>
            <p:ph type="sldNum" sz="quarter" idx="5"/>
          </p:nvPr>
        </p:nvSpPr>
        <p:spPr/>
        <p:txBody>
          <a:bodyPr/>
          <a:lstStyle/>
          <a:p>
            <a:fld id="{CDF9612F-3765-4B47-B859-19044490EBA0}" type="slidenum">
              <a:rPr lang="fr-FR" smtClean="0"/>
              <a:t>20</a:t>
            </a:fld>
            <a:endParaRPr lang="fr-FR"/>
          </a:p>
        </p:txBody>
      </p:sp>
    </p:spTree>
    <p:extLst>
      <p:ext uri="{BB962C8B-B14F-4D97-AF65-F5344CB8AC3E}">
        <p14:creationId xmlns:p14="http://schemas.microsoft.com/office/powerpoint/2010/main" val="6546116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we follow </a:t>
            </a:r>
            <a:r>
              <a:rPr lang="en-US" sz="1200" kern="1200" dirty="0" err="1">
                <a:solidFill>
                  <a:schemeClr val="tx1"/>
                </a:solidFill>
                <a:effectLst/>
                <a:latin typeface="+mn-lt"/>
                <a:ea typeface="+mn-ea"/>
                <a:cs typeface="+mn-cs"/>
              </a:rPr>
              <a:t>Berridge</a:t>
            </a:r>
            <a:r>
              <a:rPr lang="en-US" sz="1200" kern="1200" dirty="0">
                <a:solidFill>
                  <a:schemeClr val="tx1"/>
                </a:solidFill>
                <a:effectLst/>
                <a:latin typeface="+mn-lt"/>
                <a:ea typeface="+mn-ea"/>
                <a:cs typeface="+mn-cs"/>
              </a:rPr>
              <a:t> &amp; </a:t>
            </a:r>
            <a:r>
              <a:rPr lang="en-US" sz="1200" kern="1200" dirty="0" err="1">
                <a:solidFill>
                  <a:schemeClr val="tx1"/>
                </a:solidFill>
                <a:effectLst/>
                <a:latin typeface="+mn-lt"/>
                <a:ea typeface="+mn-ea"/>
                <a:cs typeface="+mn-cs"/>
              </a:rPr>
              <a:t>Kringelbach</a:t>
            </a:r>
            <a:r>
              <a:rPr lang="en-US" sz="1200" kern="1200" dirty="0">
                <a:solidFill>
                  <a:schemeClr val="tx1"/>
                </a:solidFill>
                <a:effectLst/>
                <a:latin typeface="+mn-lt"/>
                <a:ea typeface="+mn-ea"/>
                <a:cs typeface="+mn-cs"/>
              </a:rPr>
              <a:t> (2015), the study of self-stimulation in humans are not relevant to the issue of identifying the source of hedonistic reaction in humans. But besides betting the rat hotspot are conserved through evolution (I’m not aware of any study on the topic in other species, even monkey), do we have more direct data regarding the neural structures that might be responsible for the “pleasure” associated with a reward?</a:t>
            </a:r>
            <a:endParaRPr lang="fr-FR"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There are a few extremely rare cases of patients with lesion of the ventral pallidum, usually following an </a:t>
            </a:r>
            <a:r>
              <a:rPr lang="en-US" sz="1200" kern="1200" dirty="0" err="1">
                <a:solidFill>
                  <a:schemeClr val="tx1"/>
                </a:solidFill>
                <a:effectLst/>
                <a:latin typeface="+mn-lt"/>
                <a:ea typeface="+mn-ea"/>
                <a:cs typeface="+mn-cs"/>
              </a:rPr>
              <a:t>cerebro</a:t>
            </a:r>
            <a:r>
              <a:rPr lang="en-US" sz="1200" kern="1200" dirty="0">
                <a:solidFill>
                  <a:schemeClr val="tx1"/>
                </a:solidFill>
                <a:effectLst/>
                <a:latin typeface="+mn-lt"/>
                <a:ea typeface="+mn-ea"/>
                <a:cs typeface="+mn-cs"/>
              </a:rPr>
              <a:t>-vascular accident. They usually report a decrease in the pleasure they get from activity that used to please them but it is not clear how much weight to put on this clinical report as other factors might play a role (how often are those symptoms reported in AVC patient not suffering from a lesion of the ventral pallidum). On the other hand, there is a large amount of fMRI study that have looked at the brain response to a large amount of reward type: food, attractive face, erotic stimuli, face of a loved one, money, music, etc. They found the activation of a network of interconnected frontal area (plus in some studies, the ventral striatum) that overlap across reward types. </a:t>
            </a:r>
            <a:endParaRPr lang="fr-FR"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It is hard what to make of these results. First, with the potential exception of the ventral striatum which is activated in some of those studies, the region shown in the fMRI do not correspond to any of the hot spots identified in rats (the OFC hotspot in rats is not as well established as for the </a:t>
            </a:r>
            <a:r>
              <a:rPr lang="en-US" sz="1200" kern="1200" dirty="0" err="1">
                <a:solidFill>
                  <a:schemeClr val="tx1"/>
                </a:solidFill>
                <a:effectLst/>
                <a:latin typeface="+mn-lt"/>
                <a:ea typeface="+mn-ea"/>
                <a:cs typeface="+mn-cs"/>
              </a:rPr>
              <a:t>NAc</a:t>
            </a:r>
            <a:r>
              <a:rPr lang="en-US" sz="1200" kern="1200" dirty="0">
                <a:solidFill>
                  <a:schemeClr val="tx1"/>
                </a:solidFill>
                <a:effectLst/>
                <a:latin typeface="+mn-lt"/>
                <a:ea typeface="+mn-ea"/>
                <a:cs typeface="+mn-cs"/>
              </a:rPr>
              <a:t> or ventral pallidum one). Second, lesions of those areas do not provoke anhedonia but usually problems in decision-making and eventually reward preference. Most of these areas are also known to be involved in reward prediction (representation of values) which would fit with the symptoms of patients with frontal lesion while potentially explaining why they are activated in those research while being responsible to the hedonic reactions to a reward. Further research are needed. But besides that, further conceptual analysis might be required.</a:t>
            </a:r>
            <a:endParaRPr lang="fr-FR" sz="1200" kern="1200">
              <a:solidFill>
                <a:schemeClr val="tx1"/>
              </a:solidFill>
              <a:effectLst/>
              <a:latin typeface="+mn-lt"/>
              <a:ea typeface="+mn-ea"/>
              <a:cs typeface="+mn-cs"/>
            </a:endParaRPr>
          </a:p>
          <a:p>
            <a:endParaRPr lang="fr-FR"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DF9612F-3765-4B47-B859-19044490EBA0}" type="slidenum">
              <a:rPr lang="fr-FR" smtClean="0"/>
              <a:t>21</a:t>
            </a:fld>
            <a:endParaRPr lang="fr-FR"/>
          </a:p>
        </p:txBody>
      </p:sp>
    </p:spTree>
    <p:extLst>
      <p:ext uri="{BB962C8B-B14F-4D97-AF65-F5344CB8AC3E}">
        <p14:creationId xmlns:p14="http://schemas.microsoft.com/office/powerpoint/2010/main" val="319335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D3DDF-9D62-F849-9D05-B184195F41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37B12394-3C3E-6849-9F37-15854E86AF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99B791CE-2025-1247-80F1-23685D0E373A}"/>
              </a:ext>
            </a:extLst>
          </p:cNvPr>
          <p:cNvSpPr>
            <a:spLocks noGrp="1"/>
          </p:cNvSpPr>
          <p:nvPr>
            <p:ph type="dt" sz="half" idx="10"/>
          </p:nvPr>
        </p:nvSpPr>
        <p:spPr/>
        <p:txBody>
          <a:bodyPr/>
          <a:lstStyle/>
          <a:p>
            <a:fld id="{87D08F27-F049-2841-BAA8-2A131B84018D}" type="datetimeFigureOut">
              <a:rPr lang="fr-FR" smtClean="0"/>
              <a:t>28/03/2022</a:t>
            </a:fld>
            <a:endParaRPr lang="fr-FR"/>
          </a:p>
        </p:txBody>
      </p:sp>
      <p:sp>
        <p:nvSpPr>
          <p:cNvPr id="5" name="Footer Placeholder 4">
            <a:extLst>
              <a:ext uri="{FF2B5EF4-FFF2-40B4-BE49-F238E27FC236}">
                <a16:creationId xmlns:a16="http://schemas.microsoft.com/office/drawing/2014/main" id="{F20567D1-E02F-1C46-B320-B6CDBAE23E12}"/>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4F7D1763-0980-AC4E-9FC1-90E4AAA48091}"/>
              </a:ext>
            </a:extLst>
          </p:cNvPr>
          <p:cNvSpPr>
            <a:spLocks noGrp="1"/>
          </p:cNvSpPr>
          <p:nvPr>
            <p:ph type="sldNum" sz="quarter" idx="12"/>
          </p:nvPr>
        </p:nvSpPr>
        <p:spPr/>
        <p:txBody>
          <a:bodyPr/>
          <a:lstStyle/>
          <a:p>
            <a:fld id="{210375EC-3DF9-024B-87E0-89E042260437}" type="slidenum">
              <a:rPr lang="fr-FR" smtClean="0"/>
              <a:t>‹#›</a:t>
            </a:fld>
            <a:endParaRPr lang="fr-FR"/>
          </a:p>
        </p:txBody>
      </p:sp>
    </p:spTree>
    <p:extLst>
      <p:ext uri="{BB962C8B-B14F-4D97-AF65-F5344CB8AC3E}">
        <p14:creationId xmlns:p14="http://schemas.microsoft.com/office/powerpoint/2010/main" val="1608250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5EA60-00CD-F546-85B6-F1119921F5BB}"/>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D626A70B-31CF-3242-BE0A-741D717F8BB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F953283F-5448-DE4E-9995-61C4CFEE9BA7}"/>
              </a:ext>
            </a:extLst>
          </p:cNvPr>
          <p:cNvSpPr>
            <a:spLocks noGrp="1"/>
          </p:cNvSpPr>
          <p:nvPr>
            <p:ph type="dt" sz="half" idx="10"/>
          </p:nvPr>
        </p:nvSpPr>
        <p:spPr/>
        <p:txBody>
          <a:bodyPr/>
          <a:lstStyle/>
          <a:p>
            <a:fld id="{87D08F27-F049-2841-BAA8-2A131B84018D}" type="datetimeFigureOut">
              <a:rPr lang="fr-FR" smtClean="0"/>
              <a:t>28/03/2022</a:t>
            </a:fld>
            <a:endParaRPr lang="fr-FR"/>
          </a:p>
        </p:txBody>
      </p:sp>
      <p:sp>
        <p:nvSpPr>
          <p:cNvPr id="5" name="Footer Placeholder 4">
            <a:extLst>
              <a:ext uri="{FF2B5EF4-FFF2-40B4-BE49-F238E27FC236}">
                <a16:creationId xmlns:a16="http://schemas.microsoft.com/office/drawing/2014/main" id="{49D0C8D0-6161-4A41-87D3-642F12DCC391}"/>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546150A3-1B32-4F4C-A12C-EFD6861FCA8F}"/>
              </a:ext>
            </a:extLst>
          </p:cNvPr>
          <p:cNvSpPr>
            <a:spLocks noGrp="1"/>
          </p:cNvSpPr>
          <p:nvPr>
            <p:ph type="sldNum" sz="quarter" idx="12"/>
          </p:nvPr>
        </p:nvSpPr>
        <p:spPr/>
        <p:txBody>
          <a:bodyPr/>
          <a:lstStyle/>
          <a:p>
            <a:fld id="{210375EC-3DF9-024B-87E0-89E042260437}" type="slidenum">
              <a:rPr lang="fr-FR" smtClean="0"/>
              <a:t>‹#›</a:t>
            </a:fld>
            <a:endParaRPr lang="fr-FR"/>
          </a:p>
        </p:txBody>
      </p:sp>
    </p:spTree>
    <p:extLst>
      <p:ext uri="{BB962C8B-B14F-4D97-AF65-F5344CB8AC3E}">
        <p14:creationId xmlns:p14="http://schemas.microsoft.com/office/powerpoint/2010/main" val="1412715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F620EDC-F139-5A45-9B31-A71CAF98058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D657A29D-81C9-F34A-AF67-1A12CD005C3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F6DE6085-6286-7547-80E9-D93018159D52}"/>
              </a:ext>
            </a:extLst>
          </p:cNvPr>
          <p:cNvSpPr>
            <a:spLocks noGrp="1"/>
          </p:cNvSpPr>
          <p:nvPr>
            <p:ph type="dt" sz="half" idx="10"/>
          </p:nvPr>
        </p:nvSpPr>
        <p:spPr/>
        <p:txBody>
          <a:bodyPr/>
          <a:lstStyle/>
          <a:p>
            <a:fld id="{87D08F27-F049-2841-BAA8-2A131B84018D}" type="datetimeFigureOut">
              <a:rPr lang="fr-FR" smtClean="0"/>
              <a:t>28/03/2022</a:t>
            </a:fld>
            <a:endParaRPr lang="fr-FR"/>
          </a:p>
        </p:txBody>
      </p:sp>
      <p:sp>
        <p:nvSpPr>
          <p:cNvPr id="5" name="Footer Placeholder 4">
            <a:extLst>
              <a:ext uri="{FF2B5EF4-FFF2-40B4-BE49-F238E27FC236}">
                <a16:creationId xmlns:a16="http://schemas.microsoft.com/office/drawing/2014/main" id="{DE140891-C136-D144-84D3-682A54C7A598}"/>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B561709B-D17C-844C-99BA-F9A13F95A6C9}"/>
              </a:ext>
            </a:extLst>
          </p:cNvPr>
          <p:cNvSpPr>
            <a:spLocks noGrp="1"/>
          </p:cNvSpPr>
          <p:nvPr>
            <p:ph type="sldNum" sz="quarter" idx="12"/>
          </p:nvPr>
        </p:nvSpPr>
        <p:spPr/>
        <p:txBody>
          <a:bodyPr/>
          <a:lstStyle/>
          <a:p>
            <a:fld id="{210375EC-3DF9-024B-87E0-89E042260437}" type="slidenum">
              <a:rPr lang="fr-FR" smtClean="0"/>
              <a:t>‹#›</a:t>
            </a:fld>
            <a:endParaRPr lang="fr-FR"/>
          </a:p>
        </p:txBody>
      </p:sp>
    </p:spTree>
    <p:extLst>
      <p:ext uri="{BB962C8B-B14F-4D97-AF65-F5344CB8AC3E}">
        <p14:creationId xmlns:p14="http://schemas.microsoft.com/office/powerpoint/2010/main" val="2537103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C0AD7-8549-3544-A860-9682E50A816D}"/>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9499CF0D-E604-6B4E-86C2-127A53F9FC7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0F8021C2-781B-164A-9B19-907EA287E705}"/>
              </a:ext>
            </a:extLst>
          </p:cNvPr>
          <p:cNvSpPr>
            <a:spLocks noGrp="1"/>
          </p:cNvSpPr>
          <p:nvPr>
            <p:ph type="dt" sz="half" idx="10"/>
          </p:nvPr>
        </p:nvSpPr>
        <p:spPr/>
        <p:txBody>
          <a:bodyPr/>
          <a:lstStyle/>
          <a:p>
            <a:fld id="{87D08F27-F049-2841-BAA8-2A131B84018D}" type="datetimeFigureOut">
              <a:rPr lang="fr-FR" smtClean="0"/>
              <a:t>28/03/2022</a:t>
            </a:fld>
            <a:endParaRPr lang="fr-FR"/>
          </a:p>
        </p:txBody>
      </p:sp>
      <p:sp>
        <p:nvSpPr>
          <p:cNvPr id="5" name="Footer Placeholder 4">
            <a:extLst>
              <a:ext uri="{FF2B5EF4-FFF2-40B4-BE49-F238E27FC236}">
                <a16:creationId xmlns:a16="http://schemas.microsoft.com/office/drawing/2014/main" id="{8FAC415B-EB8C-774B-A5A2-19D00B727344}"/>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55698183-0D45-584E-9183-E801FC7D7C2B}"/>
              </a:ext>
            </a:extLst>
          </p:cNvPr>
          <p:cNvSpPr>
            <a:spLocks noGrp="1"/>
          </p:cNvSpPr>
          <p:nvPr>
            <p:ph type="sldNum" sz="quarter" idx="12"/>
          </p:nvPr>
        </p:nvSpPr>
        <p:spPr/>
        <p:txBody>
          <a:bodyPr/>
          <a:lstStyle/>
          <a:p>
            <a:fld id="{210375EC-3DF9-024B-87E0-89E042260437}" type="slidenum">
              <a:rPr lang="fr-FR" smtClean="0"/>
              <a:t>‹#›</a:t>
            </a:fld>
            <a:endParaRPr lang="fr-FR"/>
          </a:p>
        </p:txBody>
      </p:sp>
    </p:spTree>
    <p:extLst>
      <p:ext uri="{BB962C8B-B14F-4D97-AF65-F5344CB8AC3E}">
        <p14:creationId xmlns:p14="http://schemas.microsoft.com/office/powerpoint/2010/main" val="3495163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4DC76-CC46-F34E-83C0-467F6433E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8DBD1C95-C809-8B41-989D-E9028515B4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26B16F0-D068-E848-BD07-45302CCA0AFA}"/>
              </a:ext>
            </a:extLst>
          </p:cNvPr>
          <p:cNvSpPr>
            <a:spLocks noGrp="1"/>
          </p:cNvSpPr>
          <p:nvPr>
            <p:ph type="dt" sz="half" idx="10"/>
          </p:nvPr>
        </p:nvSpPr>
        <p:spPr/>
        <p:txBody>
          <a:bodyPr/>
          <a:lstStyle/>
          <a:p>
            <a:fld id="{87D08F27-F049-2841-BAA8-2A131B84018D}" type="datetimeFigureOut">
              <a:rPr lang="fr-FR" smtClean="0"/>
              <a:t>28/03/2022</a:t>
            </a:fld>
            <a:endParaRPr lang="fr-FR"/>
          </a:p>
        </p:txBody>
      </p:sp>
      <p:sp>
        <p:nvSpPr>
          <p:cNvPr id="5" name="Footer Placeholder 4">
            <a:extLst>
              <a:ext uri="{FF2B5EF4-FFF2-40B4-BE49-F238E27FC236}">
                <a16:creationId xmlns:a16="http://schemas.microsoft.com/office/drawing/2014/main" id="{4040F5DD-0CCB-814E-A868-1EBD04149A1F}"/>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0090002F-CE26-4648-8CF0-BD217EAD55AD}"/>
              </a:ext>
            </a:extLst>
          </p:cNvPr>
          <p:cNvSpPr>
            <a:spLocks noGrp="1"/>
          </p:cNvSpPr>
          <p:nvPr>
            <p:ph type="sldNum" sz="quarter" idx="12"/>
          </p:nvPr>
        </p:nvSpPr>
        <p:spPr/>
        <p:txBody>
          <a:bodyPr/>
          <a:lstStyle/>
          <a:p>
            <a:fld id="{210375EC-3DF9-024B-87E0-89E042260437}" type="slidenum">
              <a:rPr lang="fr-FR" smtClean="0"/>
              <a:t>‹#›</a:t>
            </a:fld>
            <a:endParaRPr lang="fr-FR"/>
          </a:p>
        </p:txBody>
      </p:sp>
    </p:spTree>
    <p:extLst>
      <p:ext uri="{BB962C8B-B14F-4D97-AF65-F5344CB8AC3E}">
        <p14:creationId xmlns:p14="http://schemas.microsoft.com/office/powerpoint/2010/main" val="3558356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10298-E3EA-A147-942B-2FA40293E9E4}"/>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1D83176F-B806-1940-988A-C2111E3AC6C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B188C9AC-83F3-2143-A23D-9E45B625B33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B69AC964-5110-0841-8C1E-A656109C47DE}"/>
              </a:ext>
            </a:extLst>
          </p:cNvPr>
          <p:cNvSpPr>
            <a:spLocks noGrp="1"/>
          </p:cNvSpPr>
          <p:nvPr>
            <p:ph type="dt" sz="half" idx="10"/>
          </p:nvPr>
        </p:nvSpPr>
        <p:spPr/>
        <p:txBody>
          <a:bodyPr/>
          <a:lstStyle/>
          <a:p>
            <a:fld id="{87D08F27-F049-2841-BAA8-2A131B84018D}" type="datetimeFigureOut">
              <a:rPr lang="fr-FR" smtClean="0"/>
              <a:t>28/03/2022</a:t>
            </a:fld>
            <a:endParaRPr lang="fr-FR"/>
          </a:p>
        </p:txBody>
      </p:sp>
      <p:sp>
        <p:nvSpPr>
          <p:cNvPr id="6" name="Footer Placeholder 5">
            <a:extLst>
              <a:ext uri="{FF2B5EF4-FFF2-40B4-BE49-F238E27FC236}">
                <a16:creationId xmlns:a16="http://schemas.microsoft.com/office/drawing/2014/main" id="{55BC84B1-79CE-AA49-9535-BA8A7F37ECF6}"/>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2062FC27-4725-5D49-9974-7D8F41AD5D8A}"/>
              </a:ext>
            </a:extLst>
          </p:cNvPr>
          <p:cNvSpPr>
            <a:spLocks noGrp="1"/>
          </p:cNvSpPr>
          <p:nvPr>
            <p:ph type="sldNum" sz="quarter" idx="12"/>
          </p:nvPr>
        </p:nvSpPr>
        <p:spPr/>
        <p:txBody>
          <a:bodyPr/>
          <a:lstStyle/>
          <a:p>
            <a:fld id="{210375EC-3DF9-024B-87E0-89E042260437}" type="slidenum">
              <a:rPr lang="fr-FR" smtClean="0"/>
              <a:t>‹#›</a:t>
            </a:fld>
            <a:endParaRPr lang="fr-FR"/>
          </a:p>
        </p:txBody>
      </p:sp>
    </p:spTree>
    <p:extLst>
      <p:ext uri="{BB962C8B-B14F-4D97-AF65-F5344CB8AC3E}">
        <p14:creationId xmlns:p14="http://schemas.microsoft.com/office/powerpoint/2010/main" val="26523629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1AE0C-3EEC-6646-B975-9487FAE150A6}"/>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E76DCBDF-3C3D-9545-9B6E-BF8805822D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7D5764B-EAB1-6A4C-A2E7-994E294C886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87524917-2708-6940-8289-BFFEE40CE4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F5DA1F0-E8D0-BA4F-9378-EEFD29BC1CB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CE0A0F4A-A859-BE4F-852B-1B7A74C69AC8}"/>
              </a:ext>
            </a:extLst>
          </p:cNvPr>
          <p:cNvSpPr>
            <a:spLocks noGrp="1"/>
          </p:cNvSpPr>
          <p:nvPr>
            <p:ph type="dt" sz="half" idx="10"/>
          </p:nvPr>
        </p:nvSpPr>
        <p:spPr/>
        <p:txBody>
          <a:bodyPr/>
          <a:lstStyle/>
          <a:p>
            <a:fld id="{87D08F27-F049-2841-BAA8-2A131B84018D}" type="datetimeFigureOut">
              <a:rPr lang="fr-FR" smtClean="0"/>
              <a:t>28/03/2022</a:t>
            </a:fld>
            <a:endParaRPr lang="fr-FR"/>
          </a:p>
        </p:txBody>
      </p:sp>
      <p:sp>
        <p:nvSpPr>
          <p:cNvPr id="8" name="Footer Placeholder 7">
            <a:extLst>
              <a:ext uri="{FF2B5EF4-FFF2-40B4-BE49-F238E27FC236}">
                <a16:creationId xmlns:a16="http://schemas.microsoft.com/office/drawing/2014/main" id="{273A4304-2DDA-414A-A4CA-1EE6CF9FCEB5}"/>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752C6778-2477-E143-8203-1AEF65F4EA23}"/>
              </a:ext>
            </a:extLst>
          </p:cNvPr>
          <p:cNvSpPr>
            <a:spLocks noGrp="1"/>
          </p:cNvSpPr>
          <p:nvPr>
            <p:ph type="sldNum" sz="quarter" idx="12"/>
          </p:nvPr>
        </p:nvSpPr>
        <p:spPr/>
        <p:txBody>
          <a:bodyPr/>
          <a:lstStyle/>
          <a:p>
            <a:fld id="{210375EC-3DF9-024B-87E0-89E042260437}" type="slidenum">
              <a:rPr lang="fr-FR" smtClean="0"/>
              <a:t>‹#›</a:t>
            </a:fld>
            <a:endParaRPr lang="fr-FR"/>
          </a:p>
        </p:txBody>
      </p:sp>
    </p:spTree>
    <p:extLst>
      <p:ext uri="{BB962C8B-B14F-4D97-AF65-F5344CB8AC3E}">
        <p14:creationId xmlns:p14="http://schemas.microsoft.com/office/powerpoint/2010/main" val="3738509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5A98A-0AEC-3E4C-8C74-63055295722A}"/>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363C4ABE-0E2C-284B-B634-ECBCBDBE4FD7}"/>
              </a:ext>
            </a:extLst>
          </p:cNvPr>
          <p:cNvSpPr>
            <a:spLocks noGrp="1"/>
          </p:cNvSpPr>
          <p:nvPr>
            <p:ph type="dt" sz="half" idx="10"/>
          </p:nvPr>
        </p:nvSpPr>
        <p:spPr/>
        <p:txBody>
          <a:bodyPr/>
          <a:lstStyle/>
          <a:p>
            <a:fld id="{87D08F27-F049-2841-BAA8-2A131B84018D}" type="datetimeFigureOut">
              <a:rPr lang="fr-FR" smtClean="0"/>
              <a:t>28/03/2022</a:t>
            </a:fld>
            <a:endParaRPr lang="fr-FR"/>
          </a:p>
        </p:txBody>
      </p:sp>
      <p:sp>
        <p:nvSpPr>
          <p:cNvPr id="4" name="Footer Placeholder 3">
            <a:extLst>
              <a:ext uri="{FF2B5EF4-FFF2-40B4-BE49-F238E27FC236}">
                <a16:creationId xmlns:a16="http://schemas.microsoft.com/office/drawing/2014/main" id="{FE2577B8-CCB0-9141-B493-89248AE0A552}"/>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E9DDE73B-929D-8848-B114-2D7DC4AC480F}"/>
              </a:ext>
            </a:extLst>
          </p:cNvPr>
          <p:cNvSpPr>
            <a:spLocks noGrp="1"/>
          </p:cNvSpPr>
          <p:nvPr>
            <p:ph type="sldNum" sz="quarter" idx="12"/>
          </p:nvPr>
        </p:nvSpPr>
        <p:spPr/>
        <p:txBody>
          <a:bodyPr/>
          <a:lstStyle/>
          <a:p>
            <a:fld id="{210375EC-3DF9-024B-87E0-89E042260437}" type="slidenum">
              <a:rPr lang="fr-FR" smtClean="0"/>
              <a:t>‹#›</a:t>
            </a:fld>
            <a:endParaRPr lang="fr-FR"/>
          </a:p>
        </p:txBody>
      </p:sp>
    </p:spTree>
    <p:extLst>
      <p:ext uri="{BB962C8B-B14F-4D97-AF65-F5344CB8AC3E}">
        <p14:creationId xmlns:p14="http://schemas.microsoft.com/office/powerpoint/2010/main" val="1836103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0C0268-ADE1-6949-857E-3B344FE2A986}"/>
              </a:ext>
            </a:extLst>
          </p:cNvPr>
          <p:cNvSpPr>
            <a:spLocks noGrp="1"/>
          </p:cNvSpPr>
          <p:nvPr>
            <p:ph type="dt" sz="half" idx="10"/>
          </p:nvPr>
        </p:nvSpPr>
        <p:spPr/>
        <p:txBody>
          <a:bodyPr/>
          <a:lstStyle/>
          <a:p>
            <a:fld id="{87D08F27-F049-2841-BAA8-2A131B84018D}" type="datetimeFigureOut">
              <a:rPr lang="fr-FR" smtClean="0"/>
              <a:t>28/03/2022</a:t>
            </a:fld>
            <a:endParaRPr lang="fr-FR"/>
          </a:p>
        </p:txBody>
      </p:sp>
      <p:sp>
        <p:nvSpPr>
          <p:cNvPr id="3" name="Footer Placeholder 2">
            <a:extLst>
              <a:ext uri="{FF2B5EF4-FFF2-40B4-BE49-F238E27FC236}">
                <a16:creationId xmlns:a16="http://schemas.microsoft.com/office/drawing/2014/main" id="{946CFE6B-7A17-4842-B3C5-635E71DBA5D6}"/>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93028752-B540-7848-87C2-61E72973B705}"/>
              </a:ext>
            </a:extLst>
          </p:cNvPr>
          <p:cNvSpPr>
            <a:spLocks noGrp="1"/>
          </p:cNvSpPr>
          <p:nvPr>
            <p:ph type="sldNum" sz="quarter" idx="12"/>
          </p:nvPr>
        </p:nvSpPr>
        <p:spPr/>
        <p:txBody>
          <a:bodyPr/>
          <a:lstStyle/>
          <a:p>
            <a:fld id="{210375EC-3DF9-024B-87E0-89E042260437}" type="slidenum">
              <a:rPr lang="fr-FR" smtClean="0"/>
              <a:t>‹#›</a:t>
            </a:fld>
            <a:endParaRPr lang="fr-FR"/>
          </a:p>
        </p:txBody>
      </p:sp>
    </p:spTree>
    <p:extLst>
      <p:ext uri="{BB962C8B-B14F-4D97-AF65-F5344CB8AC3E}">
        <p14:creationId xmlns:p14="http://schemas.microsoft.com/office/powerpoint/2010/main" val="34031276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83D67-8674-BD41-8B36-65442DC234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3DAAD9BC-5622-AC44-A231-8F6A5A0305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F95FB505-6C20-6E49-AB15-D745E92EE5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95CB81E-EC22-4E41-B7D4-A9ACE1A4C1B9}"/>
              </a:ext>
            </a:extLst>
          </p:cNvPr>
          <p:cNvSpPr>
            <a:spLocks noGrp="1"/>
          </p:cNvSpPr>
          <p:nvPr>
            <p:ph type="dt" sz="half" idx="10"/>
          </p:nvPr>
        </p:nvSpPr>
        <p:spPr/>
        <p:txBody>
          <a:bodyPr/>
          <a:lstStyle/>
          <a:p>
            <a:fld id="{87D08F27-F049-2841-BAA8-2A131B84018D}" type="datetimeFigureOut">
              <a:rPr lang="fr-FR" smtClean="0"/>
              <a:t>28/03/2022</a:t>
            </a:fld>
            <a:endParaRPr lang="fr-FR"/>
          </a:p>
        </p:txBody>
      </p:sp>
      <p:sp>
        <p:nvSpPr>
          <p:cNvPr id="6" name="Footer Placeholder 5">
            <a:extLst>
              <a:ext uri="{FF2B5EF4-FFF2-40B4-BE49-F238E27FC236}">
                <a16:creationId xmlns:a16="http://schemas.microsoft.com/office/drawing/2014/main" id="{41BBC687-1266-8449-97FE-4627476D0C57}"/>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4D2CFA0F-51DF-F644-B2E8-CFA5A83E5F55}"/>
              </a:ext>
            </a:extLst>
          </p:cNvPr>
          <p:cNvSpPr>
            <a:spLocks noGrp="1"/>
          </p:cNvSpPr>
          <p:nvPr>
            <p:ph type="sldNum" sz="quarter" idx="12"/>
          </p:nvPr>
        </p:nvSpPr>
        <p:spPr/>
        <p:txBody>
          <a:bodyPr/>
          <a:lstStyle/>
          <a:p>
            <a:fld id="{210375EC-3DF9-024B-87E0-89E042260437}" type="slidenum">
              <a:rPr lang="fr-FR" smtClean="0"/>
              <a:t>‹#›</a:t>
            </a:fld>
            <a:endParaRPr lang="fr-FR"/>
          </a:p>
        </p:txBody>
      </p:sp>
    </p:spTree>
    <p:extLst>
      <p:ext uri="{BB962C8B-B14F-4D97-AF65-F5344CB8AC3E}">
        <p14:creationId xmlns:p14="http://schemas.microsoft.com/office/powerpoint/2010/main" val="3505078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4C7CB-7229-CC40-9D9E-75500F1273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29F55AB8-A671-3046-AB72-B2CA51F8D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1E5D76C2-A630-8A41-8600-C0F7D4F002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4972B5E-6AD7-194F-A0B6-9969DCB314DD}"/>
              </a:ext>
            </a:extLst>
          </p:cNvPr>
          <p:cNvSpPr>
            <a:spLocks noGrp="1"/>
          </p:cNvSpPr>
          <p:nvPr>
            <p:ph type="dt" sz="half" idx="10"/>
          </p:nvPr>
        </p:nvSpPr>
        <p:spPr/>
        <p:txBody>
          <a:bodyPr/>
          <a:lstStyle/>
          <a:p>
            <a:fld id="{87D08F27-F049-2841-BAA8-2A131B84018D}" type="datetimeFigureOut">
              <a:rPr lang="fr-FR" smtClean="0"/>
              <a:t>28/03/2022</a:t>
            </a:fld>
            <a:endParaRPr lang="fr-FR"/>
          </a:p>
        </p:txBody>
      </p:sp>
      <p:sp>
        <p:nvSpPr>
          <p:cNvPr id="6" name="Footer Placeholder 5">
            <a:extLst>
              <a:ext uri="{FF2B5EF4-FFF2-40B4-BE49-F238E27FC236}">
                <a16:creationId xmlns:a16="http://schemas.microsoft.com/office/drawing/2014/main" id="{92C06682-8D71-FD48-B69C-D577261F0829}"/>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951A8DE2-276D-774A-B114-4404DC9A8B19}"/>
              </a:ext>
            </a:extLst>
          </p:cNvPr>
          <p:cNvSpPr>
            <a:spLocks noGrp="1"/>
          </p:cNvSpPr>
          <p:nvPr>
            <p:ph type="sldNum" sz="quarter" idx="12"/>
          </p:nvPr>
        </p:nvSpPr>
        <p:spPr/>
        <p:txBody>
          <a:bodyPr/>
          <a:lstStyle/>
          <a:p>
            <a:fld id="{210375EC-3DF9-024B-87E0-89E042260437}" type="slidenum">
              <a:rPr lang="fr-FR" smtClean="0"/>
              <a:t>‹#›</a:t>
            </a:fld>
            <a:endParaRPr lang="fr-FR"/>
          </a:p>
        </p:txBody>
      </p:sp>
    </p:spTree>
    <p:extLst>
      <p:ext uri="{BB962C8B-B14F-4D97-AF65-F5344CB8AC3E}">
        <p14:creationId xmlns:p14="http://schemas.microsoft.com/office/powerpoint/2010/main" val="3354396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CEA790-F9D8-764B-8A77-595305D1CC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a:extLst>
              <a:ext uri="{FF2B5EF4-FFF2-40B4-BE49-F238E27FC236}">
                <a16:creationId xmlns:a16="http://schemas.microsoft.com/office/drawing/2014/main" id="{96834BB8-769C-D141-825A-85CCE3500C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CF7690B9-645F-074A-8D57-63AB036468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D08F27-F049-2841-BAA8-2A131B84018D}" type="datetimeFigureOut">
              <a:rPr lang="fr-FR" smtClean="0"/>
              <a:t>28/03/2022</a:t>
            </a:fld>
            <a:endParaRPr lang="fr-FR"/>
          </a:p>
        </p:txBody>
      </p:sp>
      <p:sp>
        <p:nvSpPr>
          <p:cNvPr id="5" name="Footer Placeholder 4">
            <a:extLst>
              <a:ext uri="{FF2B5EF4-FFF2-40B4-BE49-F238E27FC236}">
                <a16:creationId xmlns:a16="http://schemas.microsoft.com/office/drawing/2014/main" id="{01D466C5-8868-7A40-BD1B-30D658B800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a:extLst>
              <a:ext uri="{FF2B5EF4-FFF2-40B4-BE49-F238E27FC236}">
                <a16:creationId xmlns:a16="http://schemas.microsoft.com/office/drawing/2014/main" id="{DAFDFE5D-34C3-5746-A3FA-A442EFA064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0375EC-3DF9-024B-87E0-89E042260437}" type="slidenum">
              <a:rPr lang="fr-FR" smtClean="0"/>
              <a:t>‹#›</a:t>
            </a:fld>
            <a:endParaRPr lang="fr-FR"/>
          </a:p>
        </p:txBody>
      </p:sp>
    </p:spTree>
    <p:extLst>
      <p:ext uri="{BB962C8B-B14F-4D97-AF65-F5344CB8AC3E}">
        <p14:creationId xmlns:p14="http://schemas.microsoft.com/office/powerpoint/2010/main" val="26201976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tiff"/><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20.png"/><Relationship Id="rId3" Type="http://schemas.openxmlformats.org/officeDocument/2006/relationships/image" Target="../media/image115.png"/><Relationship Id="rId7" Type="http://schemas.openxmlformats.org/officeDocument/2006/relationships/image" Target="../media/image119.png"/><Relationship Id="rId2" Type="http://schemas.openxmlformats.org/officeDocument/2006/relationships/image" Target="../media/image114.png"/><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16.png"/><Relationship Id="rId9"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E068D-4E49-9042-B55C-085CB20FE444}"/>
              </a:ext>
            </a:extLst>
          </p:cNvPr>
          <p:cNvSpPr>
            <a:spLocks noGrp="1"/>
          </p:cNvSpPr>
          <p:nvPr>
            <p:ph type="ctrTitle"/>
          </p:nvPr>
        </p:nvSpPr>
        <p:spPr>
          <a:xfrm>
            <a:off x="1328057" y="1224490"/>
            <a:ext cx="9144000" cy="2387600"/>
          </a:xfrm>
        </p:spPr>
        <p:txBody>
          <a:bodyPr>
            <a:normAutofit fontScale="90000"/>
          </a:bodyPr>
          <a:lstStyle/>
          <a:p>
            <a:r>
              <a:rPr lang="fr-FR" dirty="0"/>
              <a:t>« Cerveau et Récompense  »</a:t>
            </a:r>
            <a:br>
              <a:rPr lang="fr-FR" dirty="0"/>
            </a:br>
            <a:r>
              <a:rPr lang="fr-FR" dirty="0"/>
              <a:t>Episode 9 :</a:t>
            </a:r>
            <a:br>
              <a:rPr lang="fr-FR" dirty="0"/>
            </a:br>
            <a:endParaRPr lang="fr-FR" dirty="0"/>
          </a:p>
        </p:txBody>
      </p:sp>
    </p:spTree>
    <p:extLst>
      <p:ext uri="{BB962C8B-B14F-4D97-AF65-F5344CB8AC3E}">
        <p14:creationId xmlns:p14="http://schemas.microsoft.com/office/powerpoint/2010/main" val="3208209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811862" y="6404104"/>
            <a:ext cx="4491551" cy="276999"/>
          </a:xfrm>
          <a:prstGeom prst="rect">
            <a:avLst/>
          </a:prstGeom>
          <a:noFill/>
        </p:spPr>
        <p:txBody>
          <a:bodyPr wrap="none" rtlCol="0">
            <a:spAutoFit/>
          </a:bodyPr>
          <a:lstStyle/>
          <a:p>
            <a:r>
              <a:rPr lang="en-US" sz="1200" dirty="0">
                <a:latin typeface="Times"/>
                <a:cs typeface="Times"/>
              </a:rPr>
              <a:t>Levy &amp; </a:t>
            </a:r>
            <a:r>
              <a:rPr lang="en-US" sz="1200" dirty="0" err="1">
                <a:latin typeface="Times"/>
                <a:cs typeface="Times"/>
              </a:rPr>
              <a:t>Glimcher</a:t>
            </a:r>
            <a:r>
              <a:rPr lang="en-US" sz="1200" dirty="0">
                <a:latin typeface="Times"/>
                <a:cs typeface="Times"/>
              </a:rPr>
              <a:t>  (2012). Current opinion in neurobiology, 22, 1027 </a:t>
            </a:r>
          </a:p>
        </p:txBody>
      </p:sp>
      <p:pic>
        <p:nvPicPr>
          <p:cNvPr id="4" name="Picture 3"/>
          <p:cNvPicPr>
            <a:picLocks noChangeAspect="1"/>
          </p:cNvPicPr>
          <p:nvPr/>
        </p:nvPicPr>
        <p:blipFill>
          <a:blip r:embed="rId2"/>
          <a:stretch>
            <a:fillRect/>
          </a:stretch>
        </p:blipFill>
        <p:spPr>
          <a:xfrm>
            <a:off x="1693334" y="1"/>
            <a:ext cx="5024757" cy="6404103"/>
          </a:xfrm>
          <a:prstGeom prst="rect">
            <a:avLst/>
          </a:prstGeom>
        </p:spPr>
      </p:pic>
    </p:spTree>
    <p:extLst>
      <p:ext uri="{BB962C8B-B14F-4D97-AF65-F5344CB8AC3E}">
        <p14:creationId xmlns:p14="http://schemas.microsoft.com/office/powerpoint/2010/main" val="3355340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387DEAA-D5A1-3A45-942E-FD84EC567A4E}"/>
              </a:ext>
            </a:extLst>
          </p:cNvPr>
          <p:cNvSpPr txBox="1"/>
          <p:nvPr/>
        </p:nvSpPr>
        <p:spPr>
          <a:xfrm>
            <a:off x="9492773" y="6500410"/>
            <a:ext cx="2484976" cy="276999"/>
          </a:xfrm>
          <a:prstGeom prst="rect">
            <a:avLst/>
          </a:prstGeom>
          <a:noFill/>
        </p:spPr>
        <p:txBody>
          <a:bodyPr wrap="none" rtlCol="0">
            <a:spAutoFit/>
          </a:bodyPr>
          <a:lstStyle/>
          <a:p>
            <a:r>
              <a:rPr lang="en-US" sz="1200" dirty="0">
                <a:latin typeface="Times"/>
                <a:cs typeface="Times"/>
              </a:rPr>
              <a:t>Hare et al.  (2009). Science, 324. 626</a:t>
            </a:r>
          </a:p>
        </p:txBody>
      </p:sp>
      <p:pic>
        <p:nvPicPr>
          <p:cNvPr id="5" name="Picture 4">
            <a:extLst>
              <a:ext uri="{FF2B5EF4-FFF2-40B4-BE49-F238E27FC236}">
                <a16:creationId xmlns:a16="http://schemas.microsoft.com/office/drawing/2014/main" id="{6FB4A434-359A-CF41-AAF0-0D070240FA0E}"/>
              </a:ext>
            </a:extLst>
          </p:cNvPr>
          <p:cNvPicPr>
            <a:picLocks noChangeAspect="1"/>
          </p:cNvPicPr>
          <p:nvPr/>
        </p:nvPicPr>
        <p:blipFill>
          <a:blip r:embed="rId2"/>
          <a:stretch>
            <a:fillRect/>
          </a:stretch>
        </p:blipFill>
        <p:spPr>
          <a:xfrm>
            <a:off x="408547" y="3780486"/>
            <a:ext cx="2540000" cy="2362200"/>
          </a:xfrm>
          <a:prstGeom prst="rect">
            <a:avLst/>
          </a:prstGeom>
        </p:spPr>
      </p:pic>
      <p:pic>
        <p:nvPicPr>
          <p:cNvPr id="6" name="Picture 5">
            <a:extLst>
              <a:ext uri="{FF2B5EF4-FFF2-40B4-BE49-F238E27FC236}">
                <a16:creationId xmlns:a16="http://schemas.microsoft.com/office/drawing/2014/main" id="{82726448-0396-A24E-92D5-5BAC0D90356F}"/>
              </a:ext>
            </a:extLst>
          </p:cNvPr>
          <p:cNvPicPr>
            <a:picLocks noChangeAspect="1"/>
          </p:cNvPicPr>
          <p:nvPr/>
        </p:nvPicPr>
        <p:blipFill>
          <a:blip r:embed="rId3"/>
          <a:stretch>
            <a:fillRect/>
          </a:stretch>
        </p:blipFill>
        <p:spPr>
          <a:xfrm>
            <a:off x="256001" y="281458"/>
            <a:ext cx="2209312" cy="1766284"/>
          </a:xfrm>
          <a:prstGeom prst="rect">
            <a:avLst/>
          </a:prstGeom>
        </p:spPr>
      </p:pic>
      <p:sp>
        <p:nvSpPr>
          <p:cNvPr id="7" name="TextBox 6">
            <a:extLst>
              <a:ext uri="{FF2B5EF4-FFF2-40B4-BE49-F238E27FC236}">
                <a16:creationId xmlns:a16="http://schemas.microsoft.com/office/drawing/2014/main" id="{1EC94636-3FF0-E949-A424-DBA68BF96526}"/>
              </a:ext>
            </a:extLst>
          </p:cNvPr>
          <p:cNvSpPr txBox="1"/>
          <p:nvPr/>
        </p:nvSpPr>
        <p:spPr>
          <a:xfrm>
            <a:off x="789571" y="2047742"/>
            <a:ext cx="1142172" cy="369332"/>
          </a:xfrm>
          <a:prstGeom prst="rect">
            <a:avLst/>
          </a:prstGeom>
          <a:noFill/>
        </p:spPr>
        <p:txBody>
          <a:bodyPr wrap="none" rtlCol="0">
            <a:spAutoFit/>
          </a:bodyPr>
          <a:lstStyle/>
          <a:p>
            <a:r>
              <a:rPr lang="fr-FR" dirty="0"/>
              <a:t>Todd Hare</a:t>
            </a:r>
          </a:p>
        </p:txBody>
      </p:sp>
      <p:pic>
        <p:nvPicPr>
          <p:cNvPr id="8" name="Picture 7">
            <a:extLst>
              <a:ext uri="{FF2B5EF4-FFF2-40B4-BE49-F238E27FC236}">
                <a16:creationId xmlns:a16="http://schemas.microsoft.com/office/drawing/2014/main" id="{5FA48DCD-95CA-AA41-A66C-C8E553F50BBD}"/>
              </a:ext>
            </a:extLst>
          </p:cNvPr>
          <p:cNvPicPr>
            <a:picLocks noChangeAspect="1"/>
          </p:cNvPicPr>
          <p:nvPr/>
        </p:nvPicPr>
        <p:blipFill>
          <a:blip r:embed="rId4"/>
          <a:stretch>
            <a:fillRect/>
          </a:stretch>
        </p:blipFill>
        <p:spPr>
          <a:xfrm>
            <a:off x="3314041" y="415864"/>
            <a:ext cx="2322079" cy="1447211"/>
          </a:xfrm>
          <a:prstGeom prst="rect">
            <a:avLst/>
          </a:prstGeom>
        </p:spPr>
      </p:pic>
      <p:pic>
        <p:nvPicPr>
          <p:cNvPr id="9" name="Picture 8">
            <a:extLst>
              <a:ext uri="{FF2B5EF4-FFF2-40B4-BE49-F238E27FC236}">
                <a16:creationId xmlns:a16="http://schemas.microsoft.com/office/drawing/2014/main" id="{804D3377-846D-EC47-9BF1-8D600287CFF4}"/>
              </a:ext>
            </a:extLst>
          </p:cNvPr>
          <p:cNvPicPr>
            <a:picLocks noChangeAspect="1"/>
          </p:cNvPicPr>
          <p:nvPr/>
        </p:nvPicPr>
        <p:blipFill>
          <a:blip r:embed="rId5"/>
          <a:stretch>
            <a:fillRect/>
          </a:stretch>
        </p:blipFill>
        <p:spPr>
          <a:xfrm>
            <a:off x="3314042" y="2189634"/>
            <a:ext cx="2394934" cy="1602884"/>
          </a:xfrm>
          <a:prstGeom prst="rect">
            <a:avLst/>
          </a:prstGeom>
        </p:spPr>
      </p:pic>
      <p:cxnSp>
        <p:nvCxnSpPr>
          <p:cNvPr id="11" name="Straight Arrow Connector 10">
            <a:extLst>
              <a:ext uri="{FF2B5EF4-FFF2-40B4-BE49-F238E27FC236}">
                <a16:creationId xmlns:a16="http://schemas.microsoft.com/office/drawing/2014/main" id="{44378C68-3242-A34A-A14F-80E69BD07E58}"/>
              </a:ext>
            </a:extLst>
          </p:cNvPr>
          <p:cNvCxnSpPr/>
          <p:nvPr/>
        </p:nvCxnSpPr>
        <p:spPr>
          <a:xfrm flipV="1">
            <a:off x="5911403" y="415864"/>
            <a:ext cx="1609859" cy="16508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DBAB3629-4CB0-9E40-BECD-E3DF5ACADD24}"/>
              </a:ext>
            </a:extLst>
          </p:cNvPr>
          <p:cNvSpPr txBox="1"/>
          <p:nvPr/>
        </p:nvSpPr>
        <p:spPr>
          <a:xfrm>
            <a:off x="7548557" y="281458"/>
            <a:ext cx="2594108" cy="369332"/>
          </a:xfrm>
          <a:prstGeom prst="rect">
            <a:avLst/>
          </a:prstGeom>
          <a:noFill/>
        </p:spPr>
        <p:txBody>
          <a:bodyPr wrap="none" rtlCol="0">
            <a:spAutoFit/>
          </a:bodyPr>
          <a:lstStyle/>
          <a:p>
            <a:r>
              <a:rPr lang="fr-FR" dirty="0"/>
              <a:t>Est-ce bon pour la santé ?</a:t>
            </a:r>
          </a:p>
        </p:txBody>
      </p:sp>
      <p:cxnSp>
        <p:nvCxnSpPr>
          <p:cNvPr id="14" name="Straight Arrow Connector 13">
            <a:extLst>
              <a:ext uri="{FF2B5EF4-FFF2-40B4-BE49-F238E27FC236}">
                <a16:creationId xmlns:a16="http://schemas.microsoft.com/office/drawing/2014/main" id="{78880080-3854-5142-9B44-3A843CF12D98}"/>
              </a:ext>
            </a:extLst>
          </p:cNvPr>
          <p:cNvCxnSpPr/>
          <p:nvPr/>
        </p:nvCxnSpPr>
        <p:spPr>
          <a:xfrm>
            <a:off x="5911403" y="2066748"/>
            <a:ext cx="14810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6AF0B11-F600-0A42-9F10-74CC845D9C20}"/>
              </a:ext>
            </a:extLst>
          </p:cNvPr>
          <p:cNvSpPr txBox="1"/>
          <p:nvPr/>
        </p:nvSpPr>
        <p:spPr>
          <a:xfrm>
            <a:off x="7521262" y="1820302"/>
            <a:ext cx="3029868" cy="369332"/>
          </a:xfrm>
          <a:prstGeom prst="rect">
            <a:avLst/>
          </a:prstGeom>
          <a:noFill/>
        </p:spPr>
        <p:txBody>
          <a:bodyPr wrap="none" rtlCol="0">
            <a:spAutoFit/>
          </a:bodyPr>
          <a:lstStyle/>
          <a:p>
            <a:r>
              <a:rPr lang="fr-FR" dirty="0"/>
              <a:t>Est-ce que vous aimez ce plat?</a:t>
            </a:r>
          </a:p>
        </p:txBody>
      </p:sp>
      <p:cxnSp>
        <p:nvCxnSpPr>
          <p:cNvPr id="16" name="Straight Arrow Connector 15">
            <a:extLst>
              <a:ext uri="{FF2B5EF4-FFF2-40B4-BE49-F238E27FC236}">
                <a16:creationId xmlns:a16="http://schemas.microsoft.com/office/drawing/2014/main" id="{1DF61BE2-F8F4-E64E-B910-8EDB08AA26D2}"/>
              </a:ext>
            </a:extLst>
          </p:cNvPr>
          <p:cNvCxnSpPr>
            <a:cxnSpLocks/>
          </p:cNvCxnSpPr>
          <p:nvPr/>
        </p:nvCxnSpPr>
        <p:spPr>
          <a:xfrm>
            <a:off x="5911403" y="2066748"/>
            <a:ext cx="1609859" cy="15273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89E5A62-551B-9946-9F51-D09E9A54C576}"/>
              </a:ext>
            </a:extLst>
          </p:cNvPr>
          <p:cNvSpPr txBox="1"/>
          <p:nvPr/>
        </p:nvSpPr>
        <p:spPr>
          <a:xfrm>
            <a:off x="7521262" y="3378921"/>
            <a:ext cx="3073662" cy="369332"/>
          </a:xfrm>
          <a:prstGeom prst="rect">
            <a:avLst/>
          </a:prstGeom>
          <a:noFill/>
        </p:spPr>
        <p:txBody>
          <a:bodyPr wrap="none" rtlCol="0">
            <a:spAutoFit/>
          </a:bodyPr>
          <a:lstStyle/>
          <a:p>
            <a:r>
              <a:rPr lang="fr-FR" dirty="0"/>
              <a:t>Souhaiteriez-vous en manger ?</a:t>
            </a:r>
          </a:p>
        </p:txBody>
      </p:sp>
      <p:pic>
        <p:nvPicPr>
          <p:cNvPr id="20" name="Picture 19">
            <a:extLst>
              <a:ext uri="{FF2B5EF4-FFF2-40B4-BE49-F238E27FC236}">
                <a16:creationId xmlns:a16="http://schemas.microsoft.com/office/drawing/2014/main" id="{9F9A04B7-7092-2148-924C-2D342B9D19C5}"/>
              </a:ext>
            </a:extLst>
          </p:cNvPr>
          <p:cNvPicPr>
            <a:picLocks noChangeAspect="1"/>
          </p:cNvPicPr>
          <p:nvPr/>
        </p:nvPicPr>
        <p:blipFill>
          <a:blip r:embed="rId6"/>
          <a:stretch>
            <a:fillRect/>
          </a:stretch>
        </p:blipFill>
        <p:spPr>
          <a:xfrm>
            <a:off x="3588734" y="4119077"/>
            <a:ext cx="3343735" cy="2502796"/>
          </a:xfrm>
          <a:prstGeom prst="rect">
            <a:avLst/>
          </a:prstGeom>
        </p:spPr>
      </p:pic>
      <p:sp>
        <p:nvSpPr>
          <p:cNvPr id="21" name="TextBox 20">
            <a:extLst>
              <a:ext uri="{FF2B5EF4-FFF2-40B4-BE49-F238E27FC236}">
                <a16:creationId xmlns:a16="http://schemas.microsoft.com/office/drawing/2014/main" id="{90ABDBCB-D460-A746-B1C2-353B9FFD5AC0}"/>
              </a:ext>
            </a:extLst>
          </p:cNvPr>
          <p:cNvSpPr txBox="1"/>
          <p:nvPr/>
        </p:nvSpPr>
        <p:spPr>
          <a:xfrm>
            <a:off x="7392473" y="4275786"/>
            <a:ext cx="1693541" cy="369332"/>
          </a:xfrm>
          <a:prstGeom prst="rect">
            <a:avLst/>
          </a:prstGeom>
          <a:noFill/>
        </p:spPr>
        <p:txBody>
          <a:bodyPr wrap="none" rtlCol="0">
            <a:spAutoFit/>
          </a:bodyPr>
          <a:lstStyle/>
          <a:p>
            <a:r>
              <a:rPr lang="fr-FR" dirty="0"/>
              <a:t>SC = self-control</a:t>
            </a:r>
          </a:p>
        </p:txBody>
      </p:sp>
      <p:sp>
        <p:nvSpPr>
          <p:cNvPr id="22" name="TextBox 21">
            <a:extLst>
              <a:ext uri="{FF2B5EF4-FFF2-40B4-BE49-F238E27FC236}">
                <a16:creationId xmlns:a16="http://schemas.microsoft.com/office/drawing/2014/main" id="{14D6447B-96D2-E64C-A8EF-C939E0898495}"/>
              </a:ext>
            </a:extLst>
          </p:cNvPr>
          <p:cNvSpPr txBox="1"/>
          <p:nvPr/>
        </p:nvSpPr>
        <p:spPr>
          <a:xfrm>
            <a:off x="7392473" y="4937540"/>
            <a:ext cx="1842620" cy="369332"/>
          </a:xfrm>
          <a:prstGeom prst="rect">
            <a:avLst/>
          </a:prstGeom>
          <a:noFill/>
        </p:spPr>
        <p:txBody>
          <a:bodyPr wrap="none" rtlCol="0">
            <a:spAutoFit/>
          </a:bodyPr>
          <a:lstStyle/>
          <a:p>
            <a:r>
              <a:rPr lang="fr-FR" dirty="0"/>
              <a:t>NSC = self-control</a:t>
            </a:r>
          </a:p>
        </p:txBody>
      </p:sp>
    </p:spTree>
    <p:extLst>
      <p:ext uri="{BB962C8B-B14F-4D97-AF65-F5344CB8AC3E}">
        <p14:creationId xmlns:p14="http://schemas.microsoft.com/office/powerpoint/2010/main" val="146605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12" grpId="0"/>
      <p:bldP spid="15" grpId="0"/>
      <p:bldP spid="19" grpId="0"/>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387DEAA-D5A1-3A45-942E-FD84EC567A4E}"/>
              </a:ext>
            </a:extLst>
          </p:cNvPr>
          <p:cNvSpPr txBox="1"/>
          <p:nvPr/>
        </p:nvSpPr>
        <p:spPr>
          <a:xfrm>
            <a:off x="9492773" y="6500410"/>
            <a:ext cx="2484976" cy="276999"/>
          </a:xfrm>
          <a:prstGeom prst="rect">
            <a:avLst/>
          </a:prstGeom>
          <a:noFill/>
        </p:spPr>
        <p:txBody>
          <a:bodyPr wrap="none" rtlCol="0">
            <a:spAutoFit/>
          </a:bodyPr>
          <a:lstStyle/>
          <a:p>
            <a:r>
              <a:rPr lang="en-US" sz="1200" dirty="0">
                <a:latin typeface="Times"/>
                <a:cs typeface="Times"/>
              </a:rPr>
              <a:t>Hare et al.  (2009). Science, 324. 626</a:t>
            </a:r>
          </a:p>
        </p:txBody>
      </p:sp>
      <p:pic>
        <p:nvPicPr>
          <p:cNvPr id="6" name="Picture 5">
            <a:extLst>
              <a:ext uri="{FF2B5EF4-FFF2-40B4-BE49-F238E27FC236}">
                <a16:creationId xmlns:a16="http://schemas.microsoft.com/office/drawing/2014/main" id="{82726448-0396-A24E-92D5-5BAC0D90356F}"/>
              </a:ext>
            </a:extLst>
          </p:cNvPr>
          <p:cNvPicPr>
            <a:picLocks noChangeAspect="1"/>
          </p:cNvPicPr>
          <p:nvPr/>
        </p:nvPicPr>
        <p:blipFill>
          <a:blip r:embed="rId2"/>
          <a:stretch>
            <a:fillRect/>
          </a:stretch>
        </p:blipFill>
        <p:spPr>
          <a:xfrm>
            <a:off x="256001" y="281458"/>
            <a:ext cx="2209312" cy="1766284"/>
          </a:xfrm>
          <a:prstGeom prst="rect">
            <a:avLst/>
          </a:prstGeom>
        </p:spPr>
      </p:pic>
      <p:sp>
        <p:nvSpPr>
          <p:cNvPr id="7" name="TextBox 6">
            <a:extLst>
              <a:ext uri="{FF2B5EF4-FFF2-40B4-BE49-F238E27FC236}">
                <a16:creationId xmlns:a16="http://schemas.microsoft.com/office/drawing/2014/main" id="{1EC94636-3FF0-E949-A424-DBA68BF96526}"/>
              </a:ext>
            </a:extLst>
          </p:cNvPr>
          <p:cNvSpPr txBox="1"/>
          <p:nvPr/>
        </p:nvSpPr>
        <p:spPr>
          <a:xfrm>
            <a:off x="789571" y="2047742"/>
            <a:ext cx="1142172" cy="369332"/>
          </a:xfrm>
          <a:prstGeom prst="rect">
            <a:avLst/>
          </a:prstGeom>
          <a:noFill/>
        </p:spPr>
        <p:txBody>
          <a:bodyPr wrap="none" rtlCol="0">
            <a:spAutoFit/>
          </a:bodyPr>
          <a:lstStyle/>
          <a:p>
            <a:r>
              <a:rPr lang="fr-FR" dirty="0"/>
              <a:t>Todd Hare</a:t>
            </a:r>
          </a:p>
        </p:txBody>
      </p:sp>
      <p:pic>
        <p:nvPicPr>
          <p:cNvPr id="2" name="Picture 1">
            <a:extLst>
              <a:ext uri="{FF2B5EF4-FFF2-40B4-BE49-F238E27FC236}">
                <a16:creationId xmlns:a16="http://schemas.microsoft.com/office/drawing/2014/main" id="{DECA4CEC-21CD-AA46-9BE6-5F2D51E6CDB9}"/>
              </a:ext>
            </a:extLst>
          </p:cNvPr>
          <p:cNvPicPr>
            <a:picLocks noChangeAspect="1"/>
          </p:cNvPicPr>
          <p:nvPr/>
        </p:nvPicPr>
        <p:blipFill>
          <a:blip r:embed="rId3"/>
          <a:stretch>
            <a:fillRect/>
          </a:stretch>
        </p:blipFill>
        <p:spPr>
          <a:xfrm>
            <a:off x="3119907" y="184328"/>
            <a:ext cx="3505200" cy="2857500"/>
          </a:xfrm>
          <a:prstGeom prst="rect">
            <a:avLst/>
          </a:prstGeom>
        </p:spPr>
      </p:pic>
      <p:sp>
        <p:nvSpPr>
          <p:cNvPr id="3" name="TextBox 2">
            <a:extLst>
              <a:ext uri="{FF2B5EF4-FFF2-40B4-BE49-F238E27FC236}">
                <a16:creationId xmlns:a16="http://schemas.microsoft.com/office/drawing/2014/main" id="{63BEA136-C5F7-E547-959E-FFDB28FDF53B}"/>
              </a:ext>
            </a:extLst>
          </p:cNvPr>
          <p:cNvSpPr txBox="1"/>
          <p:nvPr/>
        </p:nvSpPr>
        <p:spPr>
          <a:xfrm>
            <a:off x="6625107" y="463639"/>
            <a:ext cx="5044201" cy="646331"/>
          </a:xfrm>
          <a:prstGeom prst="rect">
            <a:avLst/>
          </a:prstGeom>
          <a:noFill/>
        </p:spPr>
        <p:txBody>
          <a:bodyPr wrap="none" rtlCol="0">
            <a:spAutoFit/>
          </a:bodyPr>
          <a:lstStyle/>
          <a:p>
            <a:r>
              <a:rPr lang="fr-FR" dirty="0"/>
              <a:t>L’activité dans le cortex préfrontal </a:t>
            </a:r>
            <a:r>
              <a:rPr lang="fr-FR" dirty="0" err="1"/>
              <a:t>ventro</a:t>
            </a:r>
            <a:r>
              <a:rPr lang="fr-FR" dirty="0"/>
              <a:t>-médial est</a:t>
            </a:r>
          </a:p>
          <a:p>
            <a:r>
              <a:rPr lang="fr-FR" dirty="0"/>
              <a:t>corrélé avec les choix du sujet</a:t>
            </a:r>
          </a:p>
        </p:txBody>
      </p:sp>
      <p:pic>
        <p:nvPicPr>
          <p:cNvPr id="10" name="Picture 9">
            <a:extLst>
              <a:ext uri="{FF2B5EF4-FFF2-40B4-BE49-F238E27FC236}">
                <a16:creationId xmlns:a16="http://schemas.microsoft.com/office/drawing/2014/main" id="{3CA05A1F-4B82-F84C-B0E9-C5A4D0873FC9}"/>
              </a:ext>
            </a:extLst>
          </p:cNvPr>
          <p:cNvPicPr>
            <a:picLocks noChangeAspect="1"/>
          </p:cNvPicPr>
          <p:nvPr/>
        </p:nvPicPr>
        <p:blipFill>
          <a:blip r:embed="rId4"/>
          <a:stretch>
            <a:fillRect/>
          </a:stretch>
        </p:blipFill>
        <p:spPr>
          <a:xfrm>
            <a:off x="0" y="3439374"/>
            <a:ext cx="3033122" cy="2755364"/>
          </a:xfrm>
          <a:prstGeom prst="rect">
            <a:avLst/>
          </a:prstGeom>
        </p:spPr>
      </p:pic>
      <p:pic>
        <p:nvPicPr>
          <p:cNvPr id="13" name="Picture 12">
            <a:extLst>
              <a:ext uri="{FF2B5EF4-FFF2-40B4-BE49-F238E27FC236}">
                <a16:creationId xmlns:a16="http://schemas.microsoft.com/office/drawing/2014/main" id="{75DCA9D0-DF6B-614C-898A-B528D6327B9A}"/>
              </a:ext>
            </a:extLst>
          </p:cNvPr>
          <p:cNvPicPr>
            <a:picLocks noChangeAspect="1"/>
          </p:cNvPicPr>
          <p:nvPr/>
        </p:nvPicPr>
        <p:blipFill>
          <a:blip r:embed="rId5"/>
          <a:stretch>
            <a:fillRect/>
          </a:stretch>
        </p:blipFill>
        <p:spPr>
          <a:xfrm>
            <a:off x="3033122" y="3771978"/>
            <a:ext cx="4479614" cy="1965070"/>
          </a:xfrm>
          <a:prstGeom prst="rect">
            <a:avLst/>
          </a:prstGeom>
        </p:spPr>
      </p:pic>
      <p:sp>
        <p:nvSpPr>
          <p:cNvPr id="17" name="TextBox 16">
            <a:extLst>
              <a:ext uri="{FF2B5EF4-FFF2-40B4-BE49-F238E27FC236}">
                <a16:creationId xmlns:a16="http://schemas.microsoft.com/office/drawing/2014/main" id="{FB21ED55-DABC-C542-B868-7E06458B2387}"/>
              </a:ext>
            </a:extLst>
          </p:cNvPr>
          <p:cNvSpPr txBox="1"/>
          <p:nvPr/>
        </p:nvSpPr>
        <p:spPr>
          <a:xfrm>
            <a:off x="7593823" y="3402646"/>
            <a:ext cx="4486560" cy="923330"/>
          </a:xfrm>
          <a:prstGeom prst="rect">
            <a:avLst/>
          </a:prstGeom>
          <a:noFill/>
        </p:spPr>
        <p:txBody>
          <a:bodyPr wrap="square" rtlCol="0">
            <a:spAutoFit/>
          </a:bodyPr>
          <a:lstStyle/>
          <a:p>
            <a:r>
              <a:rPr lang="fr-FR" dirty="0"/>
              <a:t>L’activité au niveau du cortex préfrontal dorso-latéral est plus élevé chez les sujets SC que chez les sujets NSC</a:t>
            </a:r>
          </a:p>
        </p:txBody>
      </p:sp>
      <p:sp>
        <p:nvSpPr>
          <p:cNvPr id="23" name="TextBox 22">
            <a:extLst>
              <a:ext uri="{FF2B5EF4-FFF2-40B4-BE49-F238E27FC236}">
                <a16:creationId xmlns:a16="http://schemas.microsoft.com/office/drawing/2014/main" id="{7CB65DDF-F274-634E-9ADA-E2B76C636403}"/>
              </a:ext>
            </a:extLst>
          </p:cNvPr>
          <p:cNvSpPr txBox="1"/>
          <p:nvPr/>
        </p:nvSpPr>
        <p:spPr>
          <a:xfrm>
            <a:off x="7512736" y="4951528"/>
            <a:ext cx="4486560" cy="923330"/>
          </a:xfrm>
          <a:prstGeom prst="rect">
            <a:avLst/>
          </a:prstGeom>
          <a:noFill/>
        </p:spPr>
        <p:txBody>
          <a:bodyPr wrap="square" rtlCol="0">
            <a:spAutoFit/>
          </a:bodyPr>
          <a:lstStyle/>
          <a:p>
            <a:r>
              <a:rPr lang="fr-FR" dirty="0"/>
              <a:t>L’activité au niveau du cortex préfrontal dorso-latéral est plus élevé chez les sujets SC que chez les sujets NSC</a:t>
            </a:r>
          </a:p>
        </p:txBody>
      </p:sp>
    </p:spTree>
    <p:extLst>
      <p:ext uri="{BB962C8B-B14F-4D97-AF65-F5344CB8AC3E}">
        <p14:creationId xmlns:p14="http://schemas.microsoft.com/office/powerpoint/2010/main" val="1196548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7" grpId="0"/>
      <p:bldP spid="2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387DEAA-D5A1-3A45-942E-FD84EC567A4E}"/>
              </a:ext>
            </a:extLst>
          </p:cNvPr>
          <p:cNvSpPr txBox="1"/>
          <p:nvPr/>
        </p:nvSpPr>
        <p:spPr>
          <a:xfrm>
            <a:off x="9492773" y="6500410"/>
            <a:ext cx="2484976" cy="276999"/>
          </a:xfrm>
          <a:prstGeom prst="rect">
            <a:avLst/>
          </a:prstGeom>
          <a:noFill/>
        </p:spPr>
        <p:txBody>
          <a:bodyPr wrap="none" rtlCol="0">
            <a:spAutoFit/>
          </a:bodyPr>
          <a:lstStyle/>
          <a:p>
            <a:r>
              <a:rPr lang="en-US" sz="1200" dirty="0">
                <a:latin typeface="Times"/>
                <a:cs typeface="Times"/>
              </a:rPr>
              <a:t>Hare et al.  (2009). Science, 324. 626</a:t>
            </a:r>
          </a:p>
        </p:txBody>
      </p:sp>
      <p:pic>
        <p:nvPicPr>
          <p:cNvPr id="6" name="Picture 5">
            <a:extLst>
              <a:ext uri="{FF2B5EF4-FFF2-40B4-BE49-F238E27FC236}">
                <a16:creationId xmlns:a16="http://schemas.microsoft.com/office/drawing/2014/main" id="{82726448-0396-A24E-92D5-5BAC0D90356F}"/>
              </a:ext>
            </a:extLst>
          </p:cNvPr>
          <p:cNvPicPr>
            <a:picLocks noChangeAspect="1"/>
          </p:cNvPicPr>
          <p:nvPr/>
        </p:nvPicPr>
        <p:blipFill>
          <a:blip r:embed="rId2"/>
          <a:stretch>
            <a:fillRect/>
          </a:stretch>
        </p:blipFill>
        <p:spPr>
          <a:xfrm>
            <a:off x="256001" y="281458"/>
            <a:ext cx="2209312" cy="1766284"/>
          </a:xfrm>
          <a:prstGeom prst="rect">
            <a:avLst/>
          </a:prstGeom>
        </p:spPr>
      </p:pic>
      <p:sp>
        <p:nvSpPr>
          <p:cNvPr id="7" name="TextBox 6">
            <a:extLst>
              <a:ext uri="{FF2B5EF4-FFF2-40B4-BE49-F238E27FC236}">
                <a16:creationId xmlns:a16="http://schemas.microsoft.com/office/drawing/2014/main" id="{1EC94636-3FF0-E949-A424-DBA68BF96526}"/>
              </a:ext>
            </a:extLst>
          </p:cNvPr>
          <p:cNvSpPr txBox="1"/>
          <p:nvPr/>
        </p:nvSpPr>
        <p:spPr>
          <a:xfrm>
            <a:off x="789571" y="2047742"/>
            <a:ext cx="1142172" cy="369332"/>
          </a:xfrm>
          <a:prstGeom prst="rect">
            <a:avLst/>
          </a:prstGeom>
          <a:noFill/>
        </p:spPr>
        <p:txBody>
          <a:bodyPr wrap="none" rtlCol="0">
            <a:spAutoFit/>
          </a:bodyPr>
          <a:lstStyle/>
          <a:p>
            <a:r>
              <a:rPr lang="fr-FR" dirty="0"/>
              <a:t>Todd Hare</a:t>
            </a:r>
          </a:p>
        </p:txBody>
      </p:sp>
      <p:pic>
        <p:nvPicPr>
          <p:cNvPr id="2" name="Picture 1">
            <a:extLst>
              <a:ext uri="{FF2B5EF4-FFF2-40B4-BE49-F238E27FC236}">
                <a16:creationId xmlns:a16="http://schemas.microsoft.com/office/drawing/2014/main" id="{DECA4CEC-21CD-AA46-9BE6-5F2D51E6CDB9}"/>
              </a:ext>
            </a:extLst>
          </p:cNvPr>
          <p:cNvPicPr>
            <a:picLocks noChangeAspect="1"/>
          </p:cNvPicPr>
          <p:nvPr/>
        </p:nvPicPr>
        <p:blipFill>
          <a:blip r:embed="rId3"/>
          <a:stretch>
            <a:fillRect/>
          </a:stretch>
        </p:blipFill>
        <p:spPr>
          <a:xfrm>
            <a:off x="3119907" y="184328"/>
            <a:ext cx="3505200" cy="2857500"/>
          </a:xfrm>
          <a:prstGeom prst="rect">
            <a:avLst/>
          </a:prstGeom>
        </p:spPr>
      </p:pic>
      <p:sp>
        <p:nvSpPr>
          <p:cNvPr id="3" name="TextBox 2">
            <a:extLst>
              <a:ext uri="{FF2B5EF4-FFF2-40B4-BE49-F238E27FC236}">
                <a16:creationId xmlns:a16="http://schemas.microsoft.com/office/drawing/2014/main" id="{63BEA136-C5F7-E547-959E-FFDB28FDF53B}"/>
              </a:ext>
            </a:extLst>
          </p:cNvPr>
          <p:cNvSpPr txBox="1"/>
          <p:nvPr/>
        </p:nvSpPr>
        <p:spPr>
          <a:xfrm>
            <a:off x="6625107" y="463639"/>
            <a:ext cx="5044201" cy="646331"/>
          </a:xfrm>
          <a:prstGeom prst="rect">
            <a:avLst/>
          </a:prstGeom>
          <a:noFill/>
        </p:spPr>
        <p:txBody>
          <a:bodyPr wrap="none" rtlCol="0">
            <a:spAutoFit/>
          </a:bodyPr>
          <a:lstStyle/>
          <a:p>
            <a:r>
              <a:rPr lang="fr-FR" dirty="0"/>
              <a:t>L’activité dans le cortex préfrontal </a:t>
            </a:r>
            <a:r>
              <a:rPr lang="fr-FR" dirty="0" err="1"/>
              <a:t>ventro</a:t>
            </a:r>
            <a:r>
              <a:rPr lang="fr-FR" dirty="0"/>
              <a:t>-médial est</a:t>
            </a:r>
          </a:p>
          <a:p>
            <a:r>
              <a:rPr lang="fr-FR" dirty="0"/>
              <a:t>corrélé avec les choix du sujet</a:t>
            </a:r>
          </a:p>
        </p:txBody>
      </p:sp>
      <p:pic>
        <p:nvPicPr>
          <p:cNvPr id="10" name="Picture 9">
            <a:extLst>
              <a:ext uri="{FF2B5EF4-FFF2-40B4-BE49-F238E27FC236}">
                <a16:creationId xmlns:a16="http://schemas.microsoft.com/office/drawing/2014/main" id="{3CA05A1F-4B82-F84C-B0E9-C5A4D0873FC9}"/>
              </a:ext>
            </a:extLst>
          </p:cNvPr>
          <p:cNvPicPr>
            <a:picLocks noChangeAspect="1"/>
          </p:cNvPicPr>
          <p:nvPr/>
        </p:nvPicPr>
        <p:blipFill>
          <a:blip r:embed="rId4"/>
          <a:stretch>
            <a:fillRect/>
          </a:stretch>
        </p:blipFill>
        <p:spPr>
          <a:xfrm>
            <a:off x="0" y="3439374"/>
            <a:ext cx="3033122" cy="2755364"/>
          </a:xfrm>
          <a:prstGeom prst="rect">
            <a:avLst/>
          </a:prstGeom>
        </p:spPr>
      </p:pic>
      <p:pic>
        <p:nvPicPr>
          <p:cNvPr id="5" name="Picture 4">
            <a:extLst>
              <a:ext uri="{FF2B5EF4-FFF2-40B4-BE49-F238E27FC236}">
                <a16:creationId xmlns:a16="http://schemas.microsoft.com/office/drawing/2014/main" id="{35C71963-AC3B-5347-B199-72EF5BD7F5D1}"/>
              </a:ext>
            </a:extLst>
          </p:cNvPr>
          <p:cNvPicPr>
            <a:picLocks noChangeAspect="1"/>
          </p:cNvPicPr>
          <p:nvPr/>
        </p:nvPicPr>
        <p:blipFill>
          <a:blip r:embed="rId5"/>
          <a:stretch>
            <a:fillRect/>
          </a:stretch>
        </p:blipFill>
        <p:spPr>
          <a:xfrm>
            <a:off x="3246907" y="3402646"/>
            <a:ext cx="3378200" cy="3136900"/>
          </a:xfrm>
          <a:prstGeom prst="rect">
            <a:avLst/>
          </a:prstGeom>
        </p:spPr>
      </p:pic>
      <p:sp>
        <p:nvSpPr>
          <p:cNvPr id="8" name="TextBox 7">
            <a:extLst>
              <a:ext uri="{FF2B5EF4-FFF2-40B4-BE49-F238E27FC236}">
                <a16:creationId xmlns:a16="http://schemas.microsoft.com/office/drawing/2014/main" id="{B0C331F3-20D0-B248-BA81-A1E4C604F1EA}"/>
              </a:ext>
            </a:extLst>
          </p:cNvPr>
          <p:cNvSpPr txBox="1"/>
          <p:nvPr/>
        </p:nvSpPr>
        <p:spPr>
          <a:xfrm>
            <a:off x="6575821" y="3638425"/>
            <a:ext cx="5401928" cy="646331"/>
          </a:xfrm>
          <a:prstGeom prst="rect">
            <a:avLst/>
          </a:prstGeom>
          <a:noFill/>
        </p:spPr>
        <p:txBody>
          <a:bodyPr wrap="square" rtlCol="0">
            <a:spAutoFit/>
          </a:bodyPr>
          <a:lstStyle/>
          <a:p>
            <a:r>
              <a:rPr lang="fr-FR" dirty="0"/>
              <a:t>Corrélation négative entre l’activité du cortex préfrontal </a:t>
            </a:r>
            <a:r>
              <a:rPr lang="fr-FR" dirty="0" err="1"/>
              <a:t>ventro</a:t>
            </a:r>
            <a:r>
              <a:rPr lang="fr-FR" dirty="0"/>
              <a:t>-médial et celle du cortex préfrontal dorso-latéral</a:t>
            </a:r>
          </a:p>
        </p:txBody>
      </p:sp>
      <p:sp>
        <p:nvSpPr>
          <p:cNvPr id="9" name="TextBox 8">
            <a:extLst>
              <a:ext uri="{FF2B5EF4-FFF2-40B4-BE49-F238E27FC236}">
                <a16:creationId xmlns:a16="http://schemas.microsoft.com/office/drawing/2014/main" id="{8C2FC455-31E1-E640-A2B3-951FADD10B69}"/>
              </a:ext>
            </a:extLst>
          </p:cNvPr>
          <p:cNvSpPr txBox="1"/>
          <p:nvPr/>
        </p:nvSpPr>
        <p:spPr>
          <a:xfrm>
            <a:off x="6801396" y="4696687"/>
            <a:ext cx="5176353" cy="1200329"/>
          </a:xfrm>
          <a:prstGeom prst="rect">
            <a:avLst/>
          </a:prstGeom>
          <a:noFill/>
          <a:ln>
            <a:solidFill>
              <a:schemeClr val="tx1"/>
            </a:solidFill>
          </a:ln>
        </p:spPr>
        <p:txBody>
          <a:bodyPr wrap="square" rtlCol="0">
            <a:spAutoFit/>
          </a:bodyPr>
          <a:lstStyle/>
          <a:p>
            <a:r>
              <a:rPr lang="fr-FR" dirty="0"/>
              <a:t>Le DLPF inhiberait l’activité du PFCVM pour réduire la valeur d’un stimulus apportant une forte satisfaction sur le court-terme mais ayant des conséquences moins souhaitable sur le long-terme</a:t>
            </a:r>
          </a:p>
        </p:txBody>
      </p:sp>
    </p:spTree>
    <p:extLst>
      <p:ext uri="{BB962C8B-B14F-4D97-AF65-F5344CB8AC3E}">
        <p14:creationId xmlns:p14="http://schemas.microsoft.com/office/powerpoint/2010/main" val="1101413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811862" y="6404104"/>
            <a:ext cx="4491551" cy="276999"/>
          </a:xfrm>
          <a:prstGeom prst="rect">
            <a:avLst/>
          </a:prstGeom>
          <a:noFill/>
        </p:spPr>
        <p:txBody>
          <a:bodyPr wrap="none" rtlCol="0">
            <a:spAutoFit/>
          </a:bodyPr>
          <a:lstStyle/>
          <a:p>
            <a:r>
              <a:rPr lang="en-US" sz="1200" dirty="0">
                <a:latin typeface="Times"/>
                <a:cs typeface="Times"/>
              </a:rPr>
              <a:t>Levy &amp; </a:t>
            </a:r>
            <a:r>
              <a:rPr lang="en-US" sz="1200" dirty="0" err="1">
                <a:latin typeface="Times"/>
                <a:cs typeface="Times"/>
              </a:rPr>
              <a:t>Glimcher</a:t>
            </a:r>
            <a:r>
              <a:rPr lang="en-US" sz="1200" dirty="0">
                <a:latin typeface="Times"/>
                <a:cs typeface="Times"/>
              </a:rPr>
              <a:t>  (2012). Current opinion in neurobiology, 22, 1027 </a:t>
            </a:r>
          </a:p>
        </p:txBody>
      </p:sp>
      <p:pic>
        <p:nvPicPr>
          <p:cNvPr id="4" name="Picture 3"/>
          <p:cNvPicPr>
            <a:picLocks noChangeAspect="1"/>
          </p:cNvPicPr>
          <p:nvPr/>
        </p:nvPicPr>
        <p:blipFill>
          <a:blip r:embed="rId2"/>
          <a:stretch>
            <a:fillRect/>
          </a:stretch>
        </p:blipFill>
        <p:spPr>
          <a:xfrm>
            <a:off x="1693334" y="1"/>
            <a:ext cx="5024757" cy="6404103"/>
          </a:xfrm>
          <a:prstGeom prst="rect">
            <a:avLst/>
          </a:prstGeom>
        </p:spPr>
      </p:pic>
    </p:spTree>
    <p:extLst>
      <p:ext uri="{BB962C8B-B14F-4D97-AF65-F5344CB8AC3E}">
        <p14:creationId xmlns:p14="http://schemas.microsoft.com/office/powerpoint/2010/main" val="17406393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ippocampus.jpg">
            <a:extLst>
              <a:ext uri="{FF2B5EF4-FFF2-40B4-BE49-F238E27FC236}">
                <a16:creationId xmlns:a16="http://schemas.microsoft.com/office/drawing/2014/main" id="{F7A2891B-A848-5C45-9B7D-B974F5769787}"/>
              </a:ext>
            </a:extLst>
          </p:cNvPr>
          <p:cNvPicPr>
            <a:picLocks noChangeAspect="1"/>
          </p:cNvPicPr>
          <p:nvPr/>
        </p:nvPicPr>
        <p:blipFill>
          <a:blip r:embed="rId2"/>
          <a:stretch>
            <a:fillRect/>
          </a:stretch>
        </p:blipFill>
        <p:spPr>
          <a:xfrm>
            <a:off x="340022" y="503661"/>
            <a:ext cx="5439917" cy="5372388"/>
          </a:xfrm>
          <a:prstGeom prst="rect">
            <a:avLst/>
          </a:prstGeom>
        </p:spPr>
      </p:pic>
      <p:sp>
        <p:nvSpPr>
          <p:cNvPr id="11" name="TextBox 10">
            <a:extLst>
              <a:ext uri="{FF2B5EF4-FFF2-40B4-BE49-F238E27FC236}">
                <a16:creationId xmlns:a16="http://schemas.microsoft.com/office/drawing/2014/main" id="{63981DBB-03C1-D34B-B371-B090556A3449}"/>
              </a:ext>
            </a:extLst>
          </p:cNvPr>
          <p:cNvSpPr txBox="1"/>
          <p:nvPr/>
        </p:nvSpPr>
        <p:spPr>
          <a:xfrm>
            <a:off x="6002180" y="4064390"/>
            <a:ext cx="1405962" cy="369332"/>
          </a:xfrm>
          <a:prstGeom prst="rect">
            <a:avLst/>
          </a:prstGeom>
          <a:noFill/>
        </p:spPr>
        <p:txBody>
          <a:bodyPr wrap="square" rtlCol="0">
            <a:spAutoFit/>
          </a:bodyPr>
          <a:lstStyle/>
          <a:p>
            <a:r>
              <a:rPr lang="fr-FR" dirty="0"/>
              <a:t>Amygdale</a:t>
            </a:r>
          </a:p>
        </p:txBody>
      </p:sp>
      <p:cxnSp>
        <p:nvCxnSpPr>
          <p:cNvPr id="12" name="Straight Arrow Connector 11">
            <a:extLst>
              <a:ext uri="{FF2B5EF4-FFF2-40B4-BE49-F238E27FC236}">
                <a16:creationId xmlns:a16="http://schemas.microsoft.com/office/drawing/2014/main" id="{57CD26D0-A67E-3541-AE24-7999A26A411E}"/>
              </a:ext>
            </a:extLst>
          </p:cNvPr>
          <p:cNvCxnSpPr>
            <a:cxnSpLocks/>
          </p:cNvCxnSpPr>
          <p:nvPr/>
        </p:nvCxnSpPr>
        <p:spPr>
          <a:xfrm flipH="1" flipV="1">
            <a:off x="2232561" y="3451895"/>
            <a:ext cx="3769620" cy="81515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E6083155-86EB-A341-A4E8-4E2ADC92463A}"/>
              </a:ext>
            </a:extLst>
          </p:cNvPr>
          <p:cNvSpPr/>
          <p:nvPr/>
        </p:nvSpPr>
        <p:spPr>
          <a:xfrm>
            <a:off x="340022" y="4064390"/>
            <a:ext cx="823760" cy="4957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5DE845E7-5621-D346-ABF4-28D1A0BAC207}"/>
              </a:ext>
            </a:extLst>
          </p:cNvPr>
          <p:cNvSpPr/>
          <p:nvPr/>
        </p:nvSpPr>
        <p:spPr>
          <a:xfrm>
            <a:off x="1935678" y="5118265"/>
            <a:ext cx="1124302" cy="5462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Rectangle 15">
            <a:extLst>
              <a:ext uri="{FF2B5EF4-FFF2-40B4-BE49-F238E27FC236}">
                <a16:creationId xmlns:a16="http://schemas.microsoft.com/office/drawing/2014/main" id="{6411BF75-F8F3-F74C-BBD3-4952F79B4420}"/>
              </a:ext>
            </a:extLst>
          </p:cNvPr>
          <p:cNvSpPr/>
          <p:nvPr/>
        </p:nvSpPr>
        <p:spPr>
          <a:xfrm>
            <a:off x="3059980" y="5498275"/>
            <a:ext cx="787625" cy="28500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3" name="Picture 12">
            <a:extLst>
              <a:ext uri="{FF2B5EF4-FFF2-40B4-BE49-F238E27FC236}">
                <a16:creationId xmlns:a16="http://schemas.microsoft.com/office/drawing/2014/main" id="{DEC26E25-F534-C649-9D21-12E0E315AB4C}"/>
              </a:ext>
            </a:extLst>
          </p:cNvPr>
          <p:cNvPicPr>
            <a:picLocks noChangeAspect="1"/>
          </p:cNvPicPr>
          <p:nvPr/>
        </p:nvPicPr>
        <p:blipFill>
          <a:blip r:embed="rId3"/>
          <a:stretch>
            <a:fillRect/>
          </a:stretch>
        </p:blipFill>
        <p:spPr>
          <a:xfrm>
            <a:off x="7408142" y="1635422"/>
            <a:ext cx="4108787" cy="3560948"/>
          </a:xfrm>
          <a:prstGeom prst="rect">
            <a:avLst/>
          </a:prstGeom>
        </p:spPr>
      </p:pic>
      <p:sp>
        <p:nvSpPr>
          <p:cNvPr id="17" name="TextBox 16">
            <a:extLst>
              <a:ext uri="{FF2B5EF4-FFF2-40B4-BE49-F238E27FC236}">
                <a16:creationId xmlns:a16="http://schemas.microsoft.com/office/drawing/2014/main" id="{E76751E1-687E-954E-8CC1-50207750EDB2}"/>
              </a:ext>
            </a:extLst>
          </p:cNvPr>
          <p:cNvSpPr txBox="1"/>
          <p:nvPr/>
        </p:nvSpPr>
        <p:spPr>
          <a:xfrm>
            <a:off x="8866828" y="5315124"/>
            <a:ext cx="875561" cy="369332"/>
          </a:xfrm>
          <a:prstGeom prst="rect">
            <a:avLst/>
          </a:prstGeom>
          <a:noFill/>
        </p:spPr>
        <p:txBody>
          <a:bodyPr wrap="none" rtlCol="0">
            <a:spAutoFit/>
          </a:bodyPr>
          <a:lstStyle/>
          <a:p>
            <a:r>
              <a:rPr lang="fr-FR" dirty="0"/>
              <a:t>INSULA</a:t>
            </a:r>
          </a:p>
        </p:txBody>
      </p:sp>
    </p:spTree>
    <p:extLst>
      <p:ext uri="{BB962C8B-B14F-4D97-AF65-F5344CB8AC3E}">
        <p14:creationId xmlns:p14="http://schemas.microsoft.com/office/powerpoint/2010/main" val="1644535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A33FD9-3D6F-FF47-A4B2-E4E549EBEB87}"/>
              </a:ext>
            </a:extLst>
          </p:cNvPr>
          <p:cNvSpPr txBox="1"/>
          <p:nvPr/>
        </p:nvSpPr>
        <p:spPr>
          <a:xfrm>
            <a:off x="420624" y="274320"/>
            <a:ext cx="1143455" cy="369332"/>
          </a:xfrm>
          <a:prstGeom prst="rect">
            <a:avLst/>
          </a:prstGeom>
          <a:noFill/>
          <a:ln>
            <a:solidFill>
              <a:schemeClr val="tx1"/>
            </a:solidFill>
          </a:ln>
        </p:spPr>
        <p:txBody>
          <a:bodyPr wrap="none" rtlCol="0">
            <a:spAutoFit/>
          </a:bodyPr>
          <a:lstStyle/>
          <a:p>
            <a:r>
              <a:rPr lang="fr-FR" dirty="0"/>
              <a:t>TIME-OUT</a:t>
            </a:r>
          </a:p>
        </p:txBody>
      </p:sp>
      <p:sp>
        <p:nvSpPr>
          <p:cNvPr id="2" name="TextBox 1">
            <a:extLst>
              <a:ext uri="{FF2B5EF4-FFF2-40B4-BE49-F238E27FC236}">
                <a16:creationId xmlns:a16="http://schemas.microsoft.com/office/drawing/2014/main" id="{11F3241E-1CB3-2049-93C1-8C22CFD7751A}"/>
              </a:ext>
            </a:extLst>
          </p:cNvPr>
          <p:cNvSpPr txBox="1"/>
          <p:nvPr/>
        </p:nvSpPr>
        <p:spPr>
          <a:xfrm>
            <a:off x="1090432" y="1673875"/>
            <a:ext cx="10415887" cy="369332"/>
          </a:xfrm>
          <a:prstGeom prst="rect">
            <a:avLst/>
          </a:prstGeom>
          <a:noFill/>
        </p:spPr>
        <p:txBody>
          <a:bodyPr wrap="square" rtlCol="0">
            <a:spAutoFit/>
          </a:bodyPr>
          <a:lstStyle/>
          <a:p>
            <a:r>
              <a:rPr lang="fr-FR" dirty="0"/>
              <a:t>Quel rôle jouerait le cortex </a:t>
            </a:r>
            <a:r>
              <a:rPr lang="fr-FR" dirty="0" err="1"/>
              <a:t>orbito</a:t>
            </a:r>
            <a:r>
              <a:rPr lang="fr-FR" dirty="0"/>
              <a:t>-frontal dans le processus de </a:t>
            </a:r>
            <a:r>
              <a:rPr lang="fr-FR" dirty="0" err="1"/>
              <a:t>valuation</a:t>
            </a:r>
            <a:r>
              <a:rPr lang="fr-FR" dirty="0"/>
              <a:t> chez le macaque ?</a:t>
            </a:r>
          </a:p>
        </p:txBody>
      </p:sp>
      <p:sp>
        <p:nvSpPr>
          <p:cNvPr id="6" name="TextBox 5">
            <a:extLst>
              <a:ext uri="{FF2B5EF4-FFF2-40B4-BE49-F238E27FC236}">
                <a16:creationId xmlns:a16="http://schemas.microsoft.com/office/drawing/2014/main" id="{16977B10-38BE-3A42-AB02-3AFB25A20998}"/>
              </a:ext>
            </a:extLst>
          </p:cNvPr>
          <p:cNvSpPr txBox="1"/>
          <p:nvPr/>
        </p:nvSpPr>
        <p:spPr>
          <a:xfrm>
            <a:off x="1090432" y="2405824"/>
            <a:ext cx="10415887" cy="369332"/>
          </a:xfrm>
          <a:prstGeom prst="rect">
            <a:avLst/>
          </a:prstGeom>
          <a:noFill/>
        </p:spPr>
        <p:txBody>
          <a:bodyPr wrap="square" rtlCol="0">
            <a:spAutoFit/>
          </a:bodyPr>
          <a:lstStyle/>
          <a:p>
            <a:r>
              <a:rPr lang="fr-FR" dirty="0"/>
              <a:t>Quel rôle jouerait le cortex </a:t>
            </a:r>
            <a:r>
              <a:rPr lang="fr-FR" dirty="0" err="1"/>
              <a:t>orbito</a:t>
            </a:r>
            <a:r>
              <a:rPr lang="fr-FR" dirty="0"/>
              <a:t>-frontal dans le processus de </a:t>
            </a:r>
            <a:r>
              <a:rPr lang="fr-FR" dirty="0" err="1"/>
              <a:t>valuation</a:t>
            </a:r>
            <a:r>
              <a:rPr lang="fr-FR" dirty="0"/>
              <a:t> chez l’être humain ?</a:t>
            </a:r>
          </a:p>
        </p:txBody>
      </p:sp>
      <p:sp>
        <p:nvSpPr>
          <p:cNvPr id="7" name="TextBox 6">
            <a:extLst>
              <a:ext uri="{FF2B5EF4-FFF2-40B4-BE49-F238E27FC236}">
                <a16:creationId xmlns:a16="http://schemas.microsoft.com/office/drawing/2014/main" id="{FA3469E8-7AE7-2647-A89A-A0E071055D7F}"/>
              </a:ext>
            </a:extLst>
          </p:cNvPr>
          <p:cNvSpPr txBox="1"/>
          <p:nvPr/>
        </p:nvSpPr>
        <p:spPr>
          <a:xfrm>
            <a:off x="1090431" y="3137773"/>
            <a:ext cx="10415887" cy="369332"/>
          </a:xfrm>
          <a:prstGeom prst="rect">
            <a:avLst/>
          </a:prstGeom>
          <a:noFill/>
        </p:spPr>
        <p:txBody>
          <a:bodyPr wrap="square" rtlCol="0">
            <a:spAutoFit/>
          </a:bodyPr>
          <a:lstStyle/>
          <a:p>
            <a:r>
              <a:rPr lang="fr-FR" dirty="0"/>
              <a:t>Quel rôle jouerait le cortex préfrontal dorso-</a:t>
            </a:r>
            <a:r>
              <a:rPr lang="fr-FR" dirty="0" err="1"/>
              <a:t>latérall</a:t>
            </a:r>
            <a:r>
              <a:rPr lang="fr-FR" dirty="0"/>
              <a:t> dans le processus de </a:t>
            </a:r>
            <a:r>
              <a:rPr lang="fr-FR" dirty="0" err="1"/>
              <a:t>valuation</a:t>
            </a:r>
            <a:r>
              <a:rPr lang="fr-FR" dirty="0"/>
              <a:t> chez l’être humain ?</a:t>
            </a:r>
          </a:p>
        </p:txBody>
      </p:sp>
    </p:spTree>
    <p:extLst>
      <p:ext uri="{BB962C8B-B14F-4D97-AF65-F5344CB8AC3E}">
        <p14:creationId xmlns:p14="http://schemas.microsoft.com/office/powerpoint/2010/main" val="2475475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9CE50E8-F6DF-D142-8697-E80B0F2763D8}"/>
              </a:ext>
            </a:extLst>
          </p:cNvPr>
          <p:cNvSpPr txBox="1"/>
          <p:nvPr/>
        </p:nvSpPr>
        <p:spPr>
          <a:xfrm>
            <a:off x="1568647" y="807866"/>
            <a:ext cx="340158" cy="300852"/>
          </a:xfrm>
          <a:prstGeom prst="rect">
            <a:avLst/>
          </a:prstGeom>
          <a:noFill/>
        </p:spPr>
        <p:txBody>
          <a:bodyPr wrap="square" rtlCol="0">
            <a:spAutoFit/>
          </a:bodyPr>
          <a:lstStyle/>
          <a:p>
            <a:r>
              <a:rPr lang="fr-FR" sz="1355" dirty="0"/>
              <a:t>s1</a:t>
            </a:r>
          </a:p>
        </p:txBody>
      </p:sp>
      <p:sp>
        <p:nvSpPr>
          <p:cNvPr id="6" name="TextBox 5">
            <a:extLst>
              <a:ext uri="{FF2B5EF4-FFF2-40B4-BE49-F238E27FC236}">
                <a16:creationId xmlns:a16="http://schemas.microsoft.com/office/drawing/2014/main" id="{B0DB8E1E-1A62-1F4A-B301-BCB26833710A}"/>
              </a:ext>
            </a:extLst>
          </p:cNvPr>
          <p:cNvSpPr txBox="1"/>
          <p:nvPr/>
        </p:nvSpPr>
        <p:spPr>
          <a:xfrm>
            <a:off x="1579708" y="2212632"/>
            <a:ext cx="340158" cy="300852"/>
          </a:xfrm>
          <a:prstGeom prst="rect">
            <a:avLst/>
          </a:prstGeom>
          <a:noFill/>
        </p:spPr>
        <p:txBody>
          <a:bodyPr wrap="square" rtlCol="0">
            <a:spAutoFit/>
          </a:bodyPr>
          <a:lstStyle/>
          <a:p>
            <a:r>
              <a:rPr lang="fr-FR" sz="1355" dirty="0"/>
              <a:t>s2</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FC5580D-2A91-C14D-A9FC-DBDC4D3302F8}"/>
                  </a:ext>
                </a:extLst>
              </p:cNvPr>
              <p:cNvSpPr txBox="1"/>
              <p:nvPr/>
            </p:nvSpPr>
            <p:spPr>
              <a:xfrm>
                <a:off x="2925332" y="1870122"/>
                <a:ext cx="659861" cy="30085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355" i="1">
                          <a:latin typeface="Cambria Math" panose="02040503050406030204" pitchFamily="18" charset="0"/>
                        </a:rPr>
                        <m:t>𝑉</m:t>
                      </m:r>
                      <m:r>
                        <a:rPr lang="en-US" sz="1355" i="1">
                          <a:latin typeface="Cambria Math" panose="02040503050406030204" pitchFamily="18" charset="0"/>
                        </a:rPr>
                        <m:t>(</m:t>
                      </m:r>
                      <m:r>
                        <a:rPr lang="en-US" sz="1355" i="1">
                          <a:latin typeface="Cambria Math" panose="02040503050406030204" pitchFamily="18" charset="0"/>
                        </a:rPr>
                        <m:t>𝑠</m:t>
                      </m:r>
                      <m:r>
                        <a:rPr lang="en-US" sz="1355" i="1">
                          <a:latin typeface="Cambria Math" panose="02040503050406030204" pitchFamily="18" charset="0"/>
                        </a:rPr>
                        <m:t>1)</m:t>
                      </m:r>
                    </m:oMath>
                  </m:oMathPara>
                </a14:m>
                <a:endParaRPr lang="fr-FR" sz="1355" dirty="0"/>
              </a:p>
            </p:txBody>
          </p:sp>
        </mc:Choice>
        <mc:Fallback xmlns="">
          <p:sp>
            <p:nvSpPr>
              <p:cNvPr id="11" name="TextBox 10">
                <a:extLst>
                  <a:ext uri="{FF2B5EF4-FFF2-40B4-BE49-F238E27FC236}">
                    <a16:creationId xmlns:a16="http://schemas.microsoft.com/office/drawing/2014/main" id="{EFC5580D-2A91-C14D-A9FC-DBDC4D3302F8}"/>
                  </a:ext>
                </a:extLst>
              </p:cNvPr>
              <p:cNvSpPr txBox="1">
                <a:spLocks noRot="1" noChangeAspect="1" noMove="1" noResize="1" noEditPoints="1" noAdjustHandles="1" noChangeArrowheads="1" noChangeShapeType="1" noTextEdit="1"/>
              </p:cNvSpPr>
              <p:nvPr/>
            </p:nvSpPr>
            <p:spPr>
              <a:xfrm>
                <a:off x="2925332" y="1870122"/>
                <a:ext cx="659861" cy="300852"/>
              </a:xfrm>
              <a:prstGeom prst="rect">
                <a:avLst/>
              </a:prstGeom>
              <a:blipFill>
                <a:blip r:embed="rId2"/>
                <a:stretch>
                  <a:fillRect b="-8000"/>
                </a:stretch>
              </a:blipFill>
            </p:spPr>
            <p:txBody>
              <a:bodyPr/>
              <a:lstStyle/>
              <a:p>
                <a:r>
                  <a:rPr lang="fr-FR">
                    <a:noFill/>
                  </a:rPr>
                  <a:t> </a:t>
                </a:r>
              </a:p>
            </p:txBody>
          </p:sp>
        </mc:Fallback>
      </mc:AlternateContent>
      <p:sp>
        <p:nvSpPr>
          <p:cNvPr id="12" name="Rectangle 11">
            <a:extLst>
              <a:ext uri="{FF2B5EF4-FFF2-40B4-BE49-F238E27FC236}">
                <a16:creationId xmlns:a16="http://schemas.microsoft.com/office/drawing/2014/main" id="{7ED67D17-A9C9-B64F-8C2D-4B47AE9F6FBC}"/>
              </a:ext>
            </a:extLst>
          </p:cNvPr>
          <p:cNvSpPr/>
          <p:nvPr/>
        </p:nvSpPr>
        <p:spPr>
          <a:xfrm>
            <a:off x="2448505" y="1488393"/>
            <a:ext cx="5439678" cy="322776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815" tIns="34408" rIns="68815" bIns="34408" numCol="1" spcCol="0" rtlCol="0" fromWordArt="0" anchor="ctr" anchorCtr="0" forceAA="0" compatLnSpc="1">
            <a:prstTxWarp prst="textNoShape">
              <a:avLst/>
            </a:prstTxWarp>
            <a:noAutofit/>
          </a:bodyPr>
          <a:lstStyle/>
          <a:p>
            <a:pPr algn="ctr"/>
            <a:endParaRPr lang="fr-FR" sz="1355"/>
          </a:p>
        </p:txBody>
      </p:sp>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414C7B08-6F70-5445-9393-92439509A2D5}"/>
                  </a:ext>
                </a:extLst>
              </p:cNvPr>
              <p:cNvSpPr txBox="1"/>
              <p:nvPr/>
            </p:nvSpPr>
            <p:spPr>
              <a:xfrm>
                <a:off x="2931582" y="2211640"/>
                <a:ext cx="659861" cy="30085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355" i="1">
                          <a:latin typeface="Cambria Math" panose="02040503050406030204" pitchFamily="18" charset="0"/>
                        </a:rPr>
                        <m:t>𝑉</m:t>
                      </m:r>
                      <m:r>
                        <a:rPr lang="en-US" sz="1355" i="1">
                          <a:latin typeface="Cambria Math" panose="02040503050406030204" pitchFamily="18" charset="0"/>
                        </a:rPr>
                        <m:t>(</m:t>
                      </m:r>
                      <m:r>
                        <a:rPr lang="en-US" sz="1355" i="1">
                          <a:latin typeface="Cambria Math" panose="02040503050406030204" pitchFamily="18" charset="0"/>
                        </a:rPr>
                        <m:t>𝑠</m:t>
                      </m:r>
                      <m:r>
                        <a:rPr lang="en-US" sz="1355" i="1">
                          <a:latin typeface="Cambria Math" panose="02040503050406030204" pitchFamily="18" charset="0"/>
                        </a:rPr>
                        <m:t>2)</m:t>
                      </m:r>
                    </m:oMath>
                  </m:oMathPara>
                </a14:m>
                <a:endParaRPr lang="fr-FR" sz="1355" dirty="0"/>
              </a:p>
            </p:txBody>
          </p:sp>
        </mc:Choice>
        <mc:Fallback xmlns="">
          <p:sp>
            <p:nvSpPr>
              <p:cNvPr id="23" name="TextBox 22">
                <a:extLst>
                  <a:ext uri="{FF2B5EF4-FFF2-40B4-BE49-F238E27FC236}">
                    <a16:creationId xmlns:a16="http://schemas.microsoft.com/office/drawing/2014/main" id="{414C7B08-6F70-5445-9393-92439509A2D5}"/>
                  </a:ext>
                </a:extLst>
              </p:cNvPr>
              <p:cNvSpPr txBox="1">
                <a:spLocks noRot="1" noChangeAspect="1" noMove="1" noResize="1" noEditPoints="1" noAdjustHandles="1" noChangeArrowheads="1" noChangeShapeType="1" noTextEdit="1"/>
              </p:cNvSpPr>
              <p:nvPr/>
            </p:nvSpPr>
            <p:spPr>
              <a:xfrm>
                <a:off x="2931582" y="2211640"/>
                <a:ext cx="659861" cy="300852"/>
              </a:xfrm>
              <a:prstGeom prst="rect">
                <a:avLst/>
              </a:prstGeom>
              <a:blipFill>
                <a:blip r:embed="rId3"/>
                <a:stretch>
                  <a:fillRect b="-8000"/>
                </a:stretch>
              </a:blipFill>
            </p:spPr>
            <p:txBody>
              <a:bodyPr/>
              <a:lstStyle/>
              <a:p>
                <a:r>
                  <a:rPr lang="fr-FR">
                    <a:noFill/>
                  </a:rPr>
                  <a:t> </a:t>
                </a:r>
              </a:p>
            </p:txBody>
          </p:sp>
        </mc:Fallback>
      </mc:AlternateContent>
      <p:sp>
        <p:nvSpPr>
          <p:cNvPr id="24" name="Rectangle 23">
            <a:extLst>
              <a:ext uri="{FF2B5EF4-FFF2-40B4-BE49-F238E27FC236}">
                <a16:creationId xmlns:a16="http://schemas.microsoft.com/office/drawing/2014/main" id="{C620398F-E470-AF47-A904-5A8157A651A7}"/>
              </a:ext>
            </a:extLst>
          </p:cNvPr>
          <p:cNvSpPr/>
          <p:nvPr/>
        </p:nvSpPr>
        <p:spPr>
          <a:xfrm>
            <a:off x="2592379" y="1575602"/>
            <a:ext cx="1052201" cy="10404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815" tIns="34408" rIns="68815" bIns="34408" numCol="1" spcCol="0" rtlCol="0" fromWordArt="0" anchor="ctr" anchorCtr="0" forceAA="0" compatLnSpc="1">
            <a:prstTxWarp prst="textNoShape">
              <a:avLst/>
            </a:prstTxWarp>
            <a:noAutofit/>
          </a:bodyPr>
          <a:lstStyle/>
          <a:p>
            <a:pPr algn="ctr"/>
            <a:endParaRPr lang="fr-FR" sz="1355"/>
          </a:p>
        </p:txBody>
      </p:sp>
      <p:sp>
        <p:nvSpPr>
          <p:cNvPr id="28" name="TextBox 27">
            <a:extLst>
              <a:ext uri="{FF2B5EF4-FFF2-40B4-BE49-F238E27FC236}">
                <a16:creationId xmlns:a16="http://schemas.microsoft.com/office/drawing/2014/main" id="{0BCB067C-F12E-7941-9437-3BEF191281F3}"/>
              </a:ext>
            </a:extLst>
          </p:cNvPr>
          <p:cNvSpPr txBox="1"/>
          <p:nvPr/>
        </p:nvSpPr>
        <p:spPr>
          <a:xfrm>
            <a:off x="2667605" y="1582151"/>
            <a:ext cx="643061" cy="300852"/>
          </a:xfrm>
          <a:prstGeom prst="rect">
            <a:avLst/>
          </a:prstGeom>
          <a:noFill/>
        </p:spPr>
        <p:txBody>
          <a:bodyPr wrap="none" rtlCol="0">
            <a:spAutoFit/>
          </a:bodyPr>
          <a:lstStyle/>
          <a:p>
            <a:r>
              <a:rPr lang="fr-FR" sz="1355" dirty="0"/>
              <a:t>Values</a:t>
            </a:r>
          </a:p>
        </p:txBody>
      </p:sp>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65C2B17B-CE10-E845-957A-60DF5DD28178}"/>
                  </a:ext>
                </a:extLst>
              </p:cNvPr>
              <p:cNvSpPr txBox="1"/>
              <p:nvPr/>
            </p:nvSpPr>
            <p:spPr>
              <a:xfrm>
                <a:off x="5688964" y="2095812"/>
                <a:ext cx="1545936" cy="300852"/>
              </a:xfrm>
              <a:prstGeom prst="rect">
                <a:avLst/>
              </a:prstGeom>
              <a:noFill/>
            </p:spPr>
            <p:txBody>
              <a:bodyPr wrap="none" rtlCol="0">
                <a:spAutoFit/>
              </a:bodyPr>
              <a:lstStyle/>
              <a:p>
                <a14:m>
                  <m:oMath xmlns:m="http://schemas.openxmlformats.org/officeDocument/2006/math">
                    <m:sSup>
                      <m:sSupPr>
                        <m:ctrlPr>
                          <a:rPr lang="en-US" sz="1355" i="1">
                            <a:latin typeface="Cambria Math" panose="02040503050406030204" pitchFamily="18" charset="0"/>
                          </a:rPr>
                        </m:ctrlPr>
                      </m:sSupPr>
                      <m:e>
                        <m:r>
                          <a:rPr lang="en-US" sz="1355" i="1">
                            <a:latin typeface="Cambria Math" panose="02040503050406030204" pitchFamily="18" charset="0"/>
                          </a:rPr>
                          <m:t>𝑉</m:t>
                        </m:r>
                      </m:e>
                      <m:sup>
                        <m:r>
                          <a:rPr lang="en-US" sz="1355" i="1">
                            <a:latin typeface="Cambria Math" panose="02040503050406030204" pitchFamily="18" charset="0"/>
                          </a:rPr>
                          <m:t>∗</m:t>
                        </m:r>
                      </m:sup>
                    </m:sSup>
                    <m:d>
                      <m:dPr>
                        <m:ctrlPr>
                          <a:rPr lang="en-US" sz="1355" i="1">
                            <a:latin typeface="Cambria Math" panose="02040503050406030204" pitchFamily="18" charset="0"/>
                          </a:rPr>
                        </m:ctrlPr>
                      </m:dPr>
                      <m:e>
                        <m:r>
                          <a:rPr lang="en-US" sz="1355" i="1">
                            <a:latin typeface="Cambria Math" panose="02040503050406030204" pitchFamily="18" charset="0"/>
                          </a:rPr>
                          <m:t>𝑠</m:t>
                        </m:r>
                        <m:r>
                          <a:rPr lang="en-US" sz="1355" i="1">
                            <a:latin typeface="Cambria Math" panose="02040503050406030204" pitchFamily="18" charset="0"/>
                          </a:rPr>
                          <m:t>1</m:t>
                        </m:r>
                      </m:e>
                    </m:d>
                    <m:r>
                      <a:rPr lang="en-US" sz="1355" i="1">
                        <a:latin typeface="Cambria Math" panose="02040503050406030204" pitchFamily="18" charset="0"/>
                      </a:rPr>
                      <m:t>&gt;</m:t>
                    </m:r>
                    <m:sSup>
                      <m:sSupPr>
                        <m:ctrlPr>
                          <a:rPr lang="en-US" sz="1355" i="1">
                            <a:latin typeface="Cambria Math" panose="02040503050406030204" pitchFamily="18" charset="0"/>
                          </a:rPr>
                        </m:ctrlPr>
                      </m:sSupPr>
                      <m:e>
                        <m:r>
                          <a:rPr lang="en-US" sz="1355" i="1">
                            <a:latin typeface="Cambria Math" panose="02040503050406030204" pitchFamily="18" charset="0"/>
                          </a:rPr>
                          <m:t>𝑉</m:t>
                        </m:r>
                      </m:e>
                      <m:sup>
                        <m:r>
                          <a:rPr lang="en-US" sz="1355" i="1">
                            <a:latin typeface="Cambria Math" panose="02040503050406030204" pitchFamily="18" charset="0"/>
                          </a:rPr>
                          <m:t>∗</m:t>
                        </m:r>
                      </m:sup>
                    </m:sSup>
                    <m:r>
                      <a:rPr lang="en-US" sz="1355" i="1">
                        <a:latin typeface="Cambria Math" panose="02040503050406030204" pitchFamily="18" charset="0"/>
                      </a:rPr>
                      <m:t>(</m:t>
                    </m:r>
                    <m:r>
                      <a:rPr lang="en-US" sz="1355" i="1">
                        <a:latin typeface="Cambria Math" panose="02040503050406030204" pitchFamily="18" charset="0"/>
                      </a:rPr>
                      <m:t>𝑠</m:t>
                    </m:r>
                    <m:r>
                      <a:rPr lang="en-US" sz="1355" i="1">
                        <a:latin typeface="Cambria Math" panose="02040503050406030204" pitchFamily="18" charset="0"/>
                      </a:rPr>
                      <m:t>2)</m:t>
                    </m:r>
                  </m:oMath>
                </a14:m>
                <a:r>
                  <a:rPr lang="fr-FR" sz="1355" dirty="0"/>
                  <a:t> ?</a:t>
                </a:r>
              </a:p>
            </p:txBody>
          </p:sp>
        </mc:Choice>
        <mc:Fallback xmlns="">
          <p:sp>
            <p:nvSpPr>
              <p:cNvPr id="44" name="TextBox 43">
                <a:extLst>
                  <a:ext uri="{FF2B5EF4-FFF2-40B4-BE49-F238E27FC236}">
                    <a16:creationId xmlns:a16="http://schemas.microsoft.com/office/drawing/2014/main" id="{65C2B17B-CE10-E845-957A-60DF5DD28178}"/>
                  </a:ext>
                </a:extLst>
              </p:cNvPr>
              <p:cNvSpPr txBox="1">
                <a:spLocks noRot="1" noChangeAspect="1" noMove="1" noResize="1" noEditPoints="1" noAdjustHandles="1" noChangeArrowheads="1" noChangeShapeType="1" noTextEdit="1"/>
              </p:cNvSpPr>
              <p:nvPr/>
            </p:nvSpPr>
            <p:spPr>
              <a:xfrm>
                <a:off x="5688964" y="2095812"/>
                <a:ext cx="1545936" cy="300852"/>
              </a:xfrm>
              <a:prstGeom prst="rect">
                <a:avLst/>
              </a:prstGeom>
              <a:blipFill>
                <a:blip r:embed="rId4"/>
                <a:stretch>
                  <a:fillRect b="-16000"/>
                </a:stretch>
              </a:blipFill>
            </p:spPr>
            <p:txBody>
              <a:bodyPr/>
              <a:lstStyle/>
              <a:p>
                <a:r>
                  <a:rPr lang="fr-FR">
                    <a:noFill/>
                  </a:rPr>
                  <a:t> </a:t>
                </a:r>
              </a:p>
            </p:txBody>
          </p:sp>
        </mc:Fallback>
      </mc:AlternateContent>
      <p:sp>
        <p:nvSpPr>
          <p:cNvPr id="8" name="TextBox 7">
            <a:extLst>
              <a:ext uri="{FF2B5EF4-FFF2-40B4-BE49-F238E27FC236}">
                <a16:creationId xmlns:a16="http://schemas.microsoft.com/office/drawing/2014/main" id="{1C219B8D-245C-9542-AC25-F5CD71AE2C70}"/>
              </a:ext>
            </a:extLst>
          </p:cNvPr>
          <p:cNvSpPr txBox="1"/>
          <p:nvPr/>
        </p:nvSpPr>
        <p:spPr>
          <a:xfrm>
            <a:off x="8228421" y="2009096"/>
            <a:ext cx="901209" cy="300852"/>
          </a:xfrm>
          <a:prstGeom prst="rect">
            <a:avLst/>
          </a:prstGeom>
          <a:noFill/>
        </p:spPr>
        <p:txBody>
          <a:bodyPr wrap="none" rtlCol="0">
            <a:spAutoFit/>
          </a:bodyPr>
          <a:lstStyle/>
          <a:p>
            <a:r>
              <a:rPr lang="fr-FR" sz="1355" dirty="0" err="1"/>
              <a:t>Choose</a:t>
            </a:r>
            <a:r>
              <a:rPr lang="fr-FR" sz="1355" dirty="0"/>
              <a:t> s1</a:t>
            </a:r>
          </a:p>
        </p:txBody>
      </p:sp>
      <p:sp>
        <p:nvSpPr>
          <p:cNvPr id="46" name="TextBox 45">
            <a:extLst>
              <a:ext uri="{FF2B5EF4-FFF2-40B4-BE49-F238E27FC236}">
                <a16:creationId xmlns:a16="http://schemas.microsoft.com/office/drawing/2014/main" id="{93AAB03A-E29A-4D4E-9BDA-4C3AD44001A6}"/>
              </a:ext>
            </a:extLst>
          </p:cNvPr>
          <p:cNvSpPr txBox="1"/>
          <p:nvPr/>
        </p:nvSpPr>
        <p:spPr>
          <a:xfrm>
            <a:off x="8228421" y="3811432"/>
            <a:ext cx="901209" cy="300852"/>
          </a:xfrm>
          <a:prstGeom prst="rect">
            <a:avLst/>
          </a:prstGeom>
          <a:noFill/>
        </p:spPr>
        <p:txBody>
          <a:bodyPr wrap="none" rtlCol="0">
            <a:spAutoFit/>
          </a:bodyPr>
          <a:lstStyle/>
          <a:p>
            <a:r>
              <a:rPr lang="fr-FR" sz="1355" dirty="0" err="1"/>
              <a:t>Choose</a:t>
            </a:r>
            <a:r>
              <a:rPr lang="fr-FR" sz="1355" dirty="0"/>
              <a:t> s2</a:t>
            </a:r>
          </a:p>
        </p:txBody>
      </p:sp>
      <p:sp>
        <p:nvSpPr>
          <p:cNvPr id="47" name="Rectangle 46">
            <a:extLst>
              <a:ext uri="{FF2B5EF4-FFF2-40B4-BE49-F238E27FC236}">
                <a16:creationId xmlns:a16="http://schemas.microsoft.com/office/drawing/2014/main" id="{4D29C02F-A950-8D47-BB69-81F786C92205}"/>
              </a:ext>
            </a:extLst>
          </p:cNvPr>
          <p:cNvSpPr/>
          <p:nvPr/>
        </p:nvSpPr>
        <p:spPr>
          <a:xfrm>
            <a:off x="5604824" y="1575602"/>
            <a:ext cx="1627953" cy="10404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815" tIns="34408" rIns="68815" bIns="34408" numCol="1" spcCol="0" rtlCol="0" fromWordArt="0" anchor="ctr" anchorCtr="0" forceAA="0" compatLnSpc="1">
            <a:prstTxWarp prst="textNoShape">
              <a:avLst/>
            </a:prstTxWarp>
            <a:noAutofit/>
          </a:bodyPr>
          <a:lstStyle/>
          <a:p>
            <a:pPr algn="ctr"/>
            <a:endParaRPr lang="fr-FR" sz="1355"/>
          </a:p>
        </p:txBody>
      </p:sp>
      <p:sp>
        <p:nvSpPr>
          <p:cNvPr id="18" name="TextBox 17">
            <a:extLst>
              <a:ext uri="{FF2B5EF4-FFF2-40B4-BE49-F238E27FC236}">
                <a16:creationId xmlns:a16="http://schemas.microsoft.com/office/drawing/2014/main" id="{59D1FDD8-FE38-A246-881E-2C8A0F326440}"/>
              </a:ext>
            </a:extLst>
          </p:cNvPr>
          <p:cNvSpPr txBox="1"/>
          <p:nvPr/>
        </p:nvSpPr>
        <p:spPr>
          <a:xfrm>
            <a:off x="5604824" y="1629181"/>
            <a:ext cx="782587" cy="300852"/>
          </a:xfrm>
          <a:prstGeom prst="rect">
            <a:avLst/>
          </a:prstGeom>
          <a:noFill/>
        </p:spPr>
        <p:txBody>
          <a:bodyPr wrap="none" rtlCol="0">
            <a:spAutoFit/>
          </a:bodyPr>
          <a:lstStyle/>
          <a:p>
            <a:r>
              <a:rPr lang="fr-FR" sz="1355" dirty="0" err="1"/>
              <a:t>Decision</a:t>
            </a:r>
            <a:endParaRPr lang="fr-FR" sz="1355" dirty="0"/>
          </a:p>
        </p:txBody>
      </p:sp>
      <p:cxnSp>
        <p:nvCxnSpPr>
          <p:cNvPr id="22" name="Straight Arrow Connector 21">
            <a:extLst>
              <a:ext uri="{FF2B5EF4-FFF2-40B4-BE49-F238E27FC236}">
                <a16:creationId xmlns:a16="http://schemas.microsoft.com/office/drawing/2014/main" id="{D9DA6FB6-152D-4145-B444-5791AB6DB806}"/>
              </a:ext>
            </a:extLst>
          </p:cNvPr>
          <p:cNvCxnSpPr>
            <a:cxnSpLocks/>
            <a:stCxn id="47" idx="3"/>
            <a:endCxn id="8" idx="1"/>
          </p:cNvCxnSpPr>
          <p:nvPr/>
        </p:nvCxnSpPr>
        <p:spPr>
          <a:xfrm>
            <a:off x="7232777" y="2095813"/>
            <a:ext cx="995644" cy="63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49F99B05-E6E7-EF42-BFC9-6554C4C2C044}"/>
              </a:ext>
            </a:extLst>
          </p:cNvPr>
          <p:cNvCxnSpPr>
            <a:stCxn id="47" idx="3"/>
            <a:endCxn id="46" idx="1"/>
          </p:cNvCxnSpPr>
          <p:nvPr/>
        </p:nvCxnSpPr>
        <p:spPr>
          <a:xfrm>
            <a:off x="7232777" y="2095813"/>
            <a:ext cx="995644" cy="18660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2F684731-81C6-4C47-9B35-998AC404257C}"/>
              </a:ext>
            </a:extLst>
          </p:cNvPr>
          <p:cNvCxnSpPr>
            <a:cxnSpLocks/>
            <a:stCxn id="24" idx="3"/>
            <a:endCxn id="47" idx="1"/>
          </p:cNvCxnSpPr>
          <p:nvPr/>
        </p:nvCxnSpPr>
        <p:spPr>
          <a:xfrm>
            <a:off x="3644580" y="2095812"/>
            <a:ext cx="19602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027A040B-8333-DD4D-8B4E-73BE77750A26}"/>
              </a:ext>
            </a:extLst>
          </p:cNvPr>
          <p:cNvCxnSpPr>
            <a:cxnSpLocks/>
            <a:stCxn id="4" idx="3"/>
            <a:endCxn id="11" idx="1"/>
          </p:cNvCxnSpPr>
          <p:nvPr/>
        </p:nvCxnSpPr>
        <p:spPr>
          <a:xfrm>
            <a:off x="1908805" y="958292"/>
            <a:ext cx="1016527" cy="10622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0A1FF47E-2BF0-464A-9763-A1AB923BB091}"/>
              </a:ext>
            </a:extLst>
          </p:cNvPr>
          <p:cNvCxnSpPr>
            <a:cxnSpLocks/>
            <a:stCxn id="6" idx="3"/>
            <a:endCxn id="23" idx="1"/>
          </p:cNvCxnSpPr>
          <p:nvPr/>
        </p:nvCxnSpPr>
        <p:spPr>
          <a:xfrm flipV="1">
            <a:off x="1919866" y="2362066"/>
            <a:ext cx="1011716" cy="9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9AAEB4E3-A1C4-B146-AA9D-020054709531}"/>
              </a:ext>
            </a:extLst>
          </p:cNvPr>
          <p:cNvSpPr txBox="1"/>
          <p:nvPr/>
        </p:nvSpPr>
        <p:spPr>
          <a:xfrm>
            <a:off x="7376338" y="1843992"/>
            <a:ext cx="433067" cy="300852"/>
          </a:xfrm>
          <a:prstGeom prst="rect">
            <a:avLst/>
          </a:prstGeom>
          <a:noFill/>
        </p:spPr>
        <p:txBody>
          <a:bodyPr wrap="none" rtlCol="0">
            <a:spAutoFit/>
          </a:bodyPr>
          <a:lstStyle/>
          <a:p>
            <a:r>
              <a:rPr lang="fr-FR" sz="1355" dirty="0"/>
              <a:t>YES</a:t>
            </a:r>
          </a:p>
        </p:txBody>
      </p:sp>
      <p:sp>
        <p:nvSpPr>
          <p:cNvPr id="71" name="TextBox 70">
            <a:extLst>
              <a:ext uri="{FF2B5EF4-FFF2-40B4-BE49-F238E27FC236}">
                <a16:creationId xmlns:a16="http://schemas.microsoft.com/office/drawing/2014/main" id="{42551EF6-A10D-2546-A00C-B677CC2E4802}"/>
              </a:ext>
            </a:extLst>
          </p:cNvPr>
          <p:cNvSpPr txBox="1"/>
          <p:nvPr/>
        </p:nvSpPr>
        <p:spPr>
          <a:xfrm>
            <a:off x="7341352" y="3197582"/>
            <a:ext cx="412292" cy="300852"/>
          </a:xfrm>
          <a:prstGeom prst="rect">
            <a:avLst/>
          </a:prstGeom>
          <a:noFill/>
        </p:spPr>
        <p:txBody>
          <a:bodyPr wrap="none" rtlCol="0">
            <a:spAutoFit/>
          </a:bodyPr>
          <a:lstStyle/>
          <a:p>
            <a:r>
              <a:rPr lang="fr-FR" sz="1355" dirty="0"/>
              <a:t>NO</a:t>
            </a:r>
          </a:p>
        </p:txBody>
      </p:sp>
      <p:pic>
        <p:nvPicPr>
          <p:cNvPr id="72" name="Picture 71">
            <a:extLst>
              <a:ext uri="{FF2B5EF4-FFF2-40B4-BE49-F238E27FC236}">
                <a16:creationId xmlns:a16="http://schemas.microsoft.com/office/drawing/2014/main" id="{2CCBB785-8D36-644A-AEDC-E1E92A556E0E}"/>
              </a:ext>
            </a:extLst>
          </p:cNvPr>
          <p:cNvPicPr>
            <a:picLocks noChangeAspect="1"/>
          </p:cNvPicPr>
          <p:nvPr/>
        </p:nvPicPr>
        <p:blipFill>
          <a:blip r:embed="rId5"/>
          <a:stretch>
            <a:fillRect/>
          </a:stretch>
        </p:blipFill>
        <p:spPr>
          <a:xfrm>
            <a:off x="116173" y="523314"/>
            <a:ext cx="1407765" cy="877375"/>
          </a:xfrm>
          <a:prstGeom prst="rect">
            <a:avLst/>
          </a:prstGeom>
        </p:spPr>
      </p:pic>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9F6E8DD2-4436-DE47-84F9-198A52B73D9E}"/>
                  </a:ext>
                </a:extLst>
              </p:cNvPr>
              <p:cNvSpPr txBox="1"/>
              <p:nvPr/>
            </p:nvSpPr>
            <p:spPr>
              <a:xfrm>
                <a:off x="4399373" y="4150780"/>
                <a:ext cx="317459" cy="30085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fr-FR" sz="1355" i="1">
                          <a:latin typeface="Cambria Math" panose="02040503050406030204" pitchFamily="18" charset="0"/>
                          <a:ea typeface="Cambria Math" panose="02040503050406030204" pitchFamily="18" charset="0"/>
                        </a:rPr>
                        <m:t>𝜆</m:t>
                      </m:r>
                    </m:oMath>
                  </m:oMathPara>
                </a14:m>
                <a:endParaRPr lang="fr-FR" sz="1355" dirty="0"/>
              </a:p>
            </p:txBody>
          </p:sp>
        </mc:Choice>
        <mc:Fallback xmlns="">
          <p:sp>
            <p:nvSpPr>
              <p:cNvPr id="45" name="TextBox 44">
                <a:extLst>
                  <a:ext uri="{FF2B5EF4-FFF2-40B4-BE49-F238E27FC236}">
                    <a16:creationId xmlns:a16="http://schemas.microsoft.com/office/drawing/2014/main" id="{9F6E8DD2-4436-DE47-84F9-198A52B73D9E}"/>
                  </a:ext>
                </a:extLst>
              </p:cNvPr>
              <p:cNvSpPr txBox="1">
                <a:spLocks noRot="1" noChangeAspect="1" noMove="1" noResize="1" noEditPoints="1" noAdjustHandles="1" noChangeArrowheads="1" noChangeShapeType="1" noTextEdit="1"/>
              </p:cNvSpPr>
              <p:nvPr/>
            </p:nvSpPr>
            <p:spPr>
              <a:xfrm>
                <a:off x="4399373" y="4150780"/>
                <a:ext cx="317459" cy="300852"/>
              </a:xfrm>
              <a:prstGeom prst="rect">
                <a:avLst/>
              </a:prstGeom>
              <a:blipFill>
                <a:blip r:embed="rId7"/>
                <a:stretch>
                  <a:fillRect/>
                </a:stretch>
              </a:blipFill>
            </p:spPr>
            <p:txBody>
              <a:bodyPr/>
              <a:lstStyle/>
              <a:p>
                <a:r>
                  <a:rPr lang="fr-FR">
                    <a:noFill/>
                  </a:rPr>
                  <a:t> </a:t>
                </a:r>
              </a:p>
            </p:txBody>
          </p:sp>
        </mc:Fallback>
      </mc:AlternateContent>
      <p:sp>
        <p:nvSpPr>
          <p:cNvPr id="48" name="Rectangle 47">
            <a:extLst>
              <a:ext uri="{FF2B5EF4-FFF2-40B4-BE49-F238E27FC236}">
                <a16:creationId xmlns:a16="http://schemas.microsoft.com/office/drawing/2014/main" id="{E26CD49E-463A-CC43-87F0-DD7D2C4055AD}"/>
              </a:ext>
            </a:extLst>
          </p:cNvPr>
          <p:cNvSpPr/>
          <p:nvPr/>
        </p:nvSpPr>
        <p:spPr>
          <a:xfrm>
            <a:off x="3294348" y="3772914"/>
            <a:ext cx="1375299" cy="80399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815" tIns="34408" rIns="68815" bIns="34408" numCol="1" spcCol="0" rtlCol="0" fromWordArt="0" anchor="ctr" anchorCtr="0" forceAA="0" compatLnSpc="1">
            <a:prstTxWarp prst="textNoShape">
              <a:avLst/>
            </a:prstTxWarp>
            <a:noAutofit/>
          </a:bodyPr>
          <a:lstStyle/>
          <a:p>
            <a:pPr algn="ctr"/>
            <a:endParaRPr lang="fr-FR" sz="1355"/>
          </a:p>
        </p:txBody>
      </p:sp>
      <p:sp>
        <p:nvSpPr>
          <p:cNvPr id="50" name="TextBox 49">
            <a:extLst>
              <a:ext uri="{FF2B5EF4-FFF2-40B4-BE49-F238E27FC236}">
                <a16:creationId xmlns:a16="http://schemas.microsoft.com/office/drawing/2014/main" id="{4B9DBE9A-750A-D74B-A74D-00C674BDD802}"/>
              </a:ext>
            </a:extLst>
          </p:cNvPr>
          <p:cNvSpPr txBox="1"/>
          <p:nvPr/>
        </p:nvSpPr>
        <p:spPr>
          <a:xfrm>
            <a:off x="3295400" y="3772913"/>
            <a:ext cx="1433726" cy="300852"/>
          </a:xfrm>
          <a:prstGeom prst="rect">
            <a:avLst/>
          </a:prstGeom>
          <a:noFill/>
        </p:spPr>
        <p:txBody>
          <a:bodyPr wrap="none" rtlCol="0">
            <a:spAutoFit/>
          </a:bodyPr>
          <a:lstStyle/>
          <a:p>
            <a:r>
              <a:rPr lang="en-US" sz="1355" dirty="0"/>
              <a:t>“Pleasure center”</a:t>
            </a:r>
            <a:endParaRPr lang="fr-FR" sz="1355" dirty="0"/>
          </a:p>
        </p:txBody>
      </p:sp>
      <p:cxnSp>
        <p:nvCxnSpPr>
          <p:cNvPr id="52" name="Straight Arrow Connector 51">
            <a:extLst>
              <a:ext uri="{FF2B5EF4-FFF2-40B4-BE49-F238E27FC236}">
                <a16:creationId xmlns:a16="http://schemas.microsoft.com/office/drawing/2014/main" id="{4561F89D-1621-9642-B8CD-AB2002A795B0}"/>
              </a:ext>
            </a:extLst>
          </p:cNvPr>
          <p:cNvCxnSpPr>
            <a:cxnSpLocks/>
            <a:stCxn id="54" idx="6"/>
            <a:endCxn id="45" idx="1"/>
          </p:cNvCxnSpPr>
          <p:nvPr/>
        </p:nvCxnSpPr>
        <p:spPr>
          <a:xfrm>
            <a:off x="3137852" y="4289756"/>
            <a:ext cx="1261521" cy="11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8E43B1A1-800C-264C-8C2A-F98B21AA2412}"/>
              </a:ext>
            </a:extLst>
          </p:cNvPr>
          <p:cNvSpPr/>
          <p:nvPr/>
        </p:nvSpPr>
        <p:spPr>
          <a:xfrm>
            <a:off x="2654491" y="4063624"/>
            <a:ext cx="483361" cy="45226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815" tIns="34408" rIns="68815" bIns="34408" numCol="1" spcCol="0" rtlCol="0" fromWordArt="0" anchor="ctr" anchorCtr="0" forceAA="0" compatLnSpc="1">
            <a:prstTxWarp prst="textNoShape">
              <a:avLst/>
            </a:prstTxWarp>
            <a:noAutofit/>
          </a:bodyPr>
          <a:lstStyle/>
          <a:p>
            <a:pPr algn="ctr"/>
            <a:endParaRPr lang="fr-FR" sz="1355"/>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401BEC91-1E74-9D46-A729-3FDFA59CA8BA}"/>
                  </a:ext>
                </a:extLst>
              </p:cNvPr>
              <p:cNvSpPr txBox="1"/>
              <p:nvPr/>
            </p:nvSpPr>
            <p:spPr>
              <a:xfrm>
                <a:off x="5746852" y="3461198"/>
                <a:ext cx="998094" cy="30085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fr-FR" sz="1355" i="1">
                          <a:latin typeface="Cambria Math" panose="02040503050406030204" pitchFamily="18" charset="0"/>
                          <a:ea typeface="Cambria Math" panose="02040503050406030204" pitchFamily="18" charset="0"/>
                        </a:rPr>
                        <m:t>𝜆</m:t>
                      </m:r>
                      <m:r>
                        <a:rPr lang="en-US" sz="1355" i="1">
                          <a:latin typeface="Cambria Math" panose="02040503050406030204" pitchFamily="18" charset="0"/>
                          <a:ea typeface="Cambria Math" panose="02040503050406030204" pitchFamily="18" charset="0"/>
                        </a:rPr>
                        <m:t> −</m:t>
                      </m:r>
                      <m:r>
                        <a:rPr lang="en-US" sz="1355" i="1">
                          <a:latin typeface="Cambria Math" panose="02040503050406030204" pitchFamily="18" charset="0"/>
                          <a:ea typeface="Cambria Math" panose="02040503050406030204" pitchFamily="18" charset="0"/>
                        </a:rPr>
                        <m:t>𝑉</m:t>
                      </m:r>
                      <m:r>
                        <a:rPr lang="en-US" sz="1355" i="1">
                          <a:latin typeface="Cambria Math" panose="02040503050406030204" pitchFamily="18" charset="0"/>
                          <a:ea typeface="Cambria Math" panose="02040503050406030204" pitchFamily="18" charset="0"/>
                        </a:rPr>
                        <m:t>(</m:t>
                      </m:r>
                      <m:r>
                        <a:rPr lang="en-US" sz="1355" i="1">
                          <a:latin typeface="Cambria Math" panose="02040503050406030204" pitchFamily="18" charset="0"/>
                          <a:ea typeface="Cambria Math" panose="02040503050406030204" pitchFamily="18" charset="0"/>
                        </a:rPr>
                        <m:t>𝑠</m:t>
                      </m:r>
                      <m:r>
                        <a:rPr lang="en-US" sz="1355" i="1">
                          <a:latin typeface="Cambria Math" panose="02040503050406030204" pitchFamily="18" charset="0"/>
                          <a:ea typeface="Cambria Math" panose="02040503050406030204" pitchFamily="18" charset="0"/>
                        </a:rPr>
                        <m:t>1)</m:t>
                      </m:r>
                    </m:oMath>
                  </m:oMathPara>
                </a14:m>
                <a:endParaRPr lang="fr-FR" sz="1355" dirty="0"/>
              </a:p>
            </p:txBody>
          </p:sp>
        </mc:Choice>
        <mc:Fallback xmlns="">
          <p:sp>
            <p:nvSpPr>
              <p:cNvPr id="56" name="TextBox 55">
                <a:extLst>
                  <a:ext uri="{FF2B5EF4-FFF2-40B4-BE49-F238E27FC236}">
                    <a16:creationId xmlns:a16="http://schemas.microsoft.com/office/drawing/2014/main" id="{401BEC91-1E74-9D46-A729-3FDFA59CA8BA}"/>
                  </a:ext>
                </a:extLst>
              </p:cNvPr>
              <p:cNvSpPr txBox="1">
                <a:spLocks noRot="1" noChangeAspect="1" noMove="1" noResize="1" noEditPoints="1" noAdjustHandles="1" noChangeArrowheads="1" noChangeShapeType="1" noTextEdit="1"/>
              </p:cNvSpPr>
              <p:nvPr/>
            </p:nvSpPr>
            <p:spPr>
              <a:xfrm>
                <a:off x="5746852" y="3461198"/>
                <a:ext cx="998094" cy="300852"/>
              </a:xfrm>
              <a:prstGeom prst="rect">
                <a:avLst/>
              </a:prstGeom>
              <a:blipFill>
                <a:blip r:embed="rId8"/>
                <a:stretch>
                  <a:fillRect b="-12500"/>
                </a:stretch>
              </a:blipFill>
            </p:spPr>
            <p:txBody>
              <a:bodyPr/>
              <a:lstStyle/>
              <a:p>
                <a:r>
                  <a:rPr lang="fr-FR">
                    <a:noFill/>
                  </a:rPr>
                  <a:t> </a:t>
                </a:r>
              </a:p>
            </p:txBody>
          </p:sp>
        </mc:Fallback>
      </mc:AlternateContent>
      <p:sp>
        <p:nvSpPr>
          <p:cNvPr id="58" name="Rectangle 57">
            <a:extLst>
              <a:ext uri="{FF2B5EF4-FFF2-40B4-BE49-F238E27FC236}">
                <a16:creationId xmlns:a16="http://schemas.microsoft.com/office/drawing/2014/main" id="{6B3532B5-E38C-D04E-A502-2C3BFA908627}"/>
              </a:ext>
            </a:extLst>
          </p:cNvPr>
          <p:cNvSpPr/>
          <p:nvPr/>
        </p:nvSpPr>
        <p:spPr>
          <a:xfrm>
            <a:off x="5636428" y="2832541"/>
            <a:ext cx="1379999" cy="10551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815" tIns="34408" rIns="68815" bIns="34408" numCol="1" spcCol="0" rtlCol="0" fromWordArt="0" anchor="ctr" anchorCtr="0" forceAA="0" compatLnSpc="1">
            <a:prstTxWarp prst="textNoShape">
              <a:avLst/>
            </a:prstTxWarp>
            <a:noAutofit/>
          </a:bodyPr>
          <a:lstStyle/>
          <a:p>
            <a:pPr algn="ctr"/>
            <a:endParaRPr lang="fr-FR" sz="1355"/>
          </a:p>
        </p:txBody>
      </p:sp>
      <p:sp>
        <p:nvSpPr>
          <p:cNvPr id="60" name="TextBox 59">
            <a:extLst>
              <a:ext uri="{FF2B5EF4-FFF2-40B4-BE49-F238E27FC236}">
                <a16:creationId xmlns:a16="http://schemas.microsoft.com/office/drawing/2014/main" id="{30E04C26-9D23-694E-88CD-A2983E93A7CD}"/>
              </a:ext>
            </a:extLst>
          </p:cNvPr>
          <p:cNvSpPr txBox="1"/>
          <p:nvPr/>
        </p:nvSpPr>
        <p:spPr>
          <a:xfrm>
            <a:off x="5662710" y="2963973"/>
            <a:ext cx="1303242" cy="300852"/>
          </a:xfrm>
          <a:prstGeom prst="rect">
            <a:avLst/>
          </a:prstGeom>
          <a:noFill/>
        </p:spPr>
        <p:txBody>
          <a:bodyPr wrap="none" rtlCol="0">
            <a:spAutoFit/>
          </a:bodyPr>
          <a:lstStyle/>
          <a:p>
            <a:r>
              <a:rPr lang="en-US" sz="1355" dirty="0"/>
              <a:t>Prediction error</a:t>
            </a:r>
            <a:endParaRPr lang="fr-FR" sz="1355" dirty="0"/>
          </a:p>
        </p:txBody>
      </p:sp>
      <p:cxnSp>
        <p:nvCxnSpPr>
          <p:cNvPr id="20" name="Straight Arrow Connector 19">
            <a:extLst>
              <a:ext uri="{FF2B5EF4-FFF2-40B4-BE49-F238E27FC236}">
                <a16:creationId xmlns:a16="http://schemas.microsoft.com/office/drawing/2014/main" id="{A042FE45-9265-054A-A5D7-4FDA1B665BD5}"/>
              </a:ext>
            </a:extLst>
          </p:cNvPr>
          <p:cNvCxnSpPr>
            <a:cxnSpLocks/>
            <a:stCxn id="48" idx="3"/>
          </p:cNvCxnSpPr>
          <p:nvPr/>
        </p:nvCxnSpPr>
        <p:spPr>
          <a:xfrm flipV="1">
            <a:off x="4669647" y="3746027"/>
            <a:ext cx="993064" cy="4288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F008EB92-CDD8-0045-9BF3-9EF43EABED05}"/>
              </a:ext>
            </a:extLst>
          </p:cNvPr>
          <p:cNvCxnSpPr>
            <a:cxnSpLocks/>
            <a:stCxn id="24" idx="2"/>
          </p:cNvCxnSpPr>
          <p:nvPr/>
        </p:nvCxnSpPr>
        <p:spPr>
          <a:xfrm>
            <a:off x="3118479" y="2616023"/>
            <a:ext cx="2517947" cy="11601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Curved Connector 35">
            <a:extLst>
              <a:ext uri="{FF2B5EF4-FFF2-40B4-BE49-F238E27FC236}">
                <a16:creationId xmlns:a16="http://schemas.microsoft.com/office/drawing/2014/main" id="{062D7601-F29D-6C4B-A022-83F1D01EA849}"/>
              </a:ext>
            </a:extLst>
          </p:cNvPr>
          <p:cNvCxnSpPr>
            <a:stCxn id="58" idx="1"/>
          </p:cNvCxnSpPr>
          <p:nvPr/>
        </p:nvCxnSpPr>
        <p:spPr>
          <a:xfrm rot="10800000">
            <a:off x="3644579" y="2350614"/>
            <a:ext cx="1991848" cy="100950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188EB497-DD6B-5348-BD68-65EE04F7CB9B}"/>
              </a:ext>
            </a:extLst>
          </p:cNvPr>
          <p:cNvSpPr txBox="1"/>
          <p:nvPr/>
        </p:nvSpPr>
        <p:spPr>
          <a:xfrm>
            <a:off x="3962879" y="2716393"/>
            <a:ext cx="1237839" cy="300852"/>
          </a:xfrm>
          <a:prstGeom prst="rect">
            <a:avLst/>
          </a:prstGeom>
          <a:noFill/>
        </p:spPr>
        <p:txBody>
          <a:bodyPr wrap="none" rtlCol="0">
            <a:spAutoFit/>
          </a:bodyPr>
          <a:lstStyle/>
          <a:p>
            <a:r>
              <a:rPr lang="fr-FR" sz="1355" dirty="0"/>
              <a:t>Learning signal</a:t>
            </a:r>
          </a:p>
        </p:txBody>
      </p:sp>
      <p:cxnSp>
        <p:nvCxnSpPr>
          <p:cNvPr id="65" name="Straight Arrow Connector 64">
            <a:extLst>
              <a:ext uri="{FF2B5EF4-FFF2-40B4-BE49-F238E27FC236}">
                <a16:creationId xmlns:a16="http://schemas.microsoft.com/office/drawing/2014/main" id="{9954AD97-84F0-D641-9E6A-C7DA58E7BA2B}"/>
              </a:ext>
            </a:extLst>
          </p:cNvPr>
          <p:cNvCxnSpPr>
            <a:stCxn id="8" idx="3"/>
          </p:cNvCxnSpPr>
          <p:nvPr/>
        </p:nvCxnSpPr>
        <p:spPr>
          <a:xfrm flipV="1">
            <a:off x="9129630" y="2148071"/>
            <a:ext cx="596035" cy="114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6C710271-1EB5-9F43-B18B-D08DBB702264}"/>
              </a:ext>
            </a:extLst>
          </p:cNvPr>
          <p:cNvCxnSpPr/>
          <p:nvPr/>
        </p:nvCxnSpPr>
        <p:spPr>
          <a:xfrm>
            <a:off x="9054604" y="3950407"/>
            <a:ext cx="64047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5910874C-5726-264B-BBA3-0DC1C9CB5CA2}"/>
              </a:ext>
            </a:extLst>
          </p:cNvPr>
          <p:cNvSpPr txBox="1"/>
          <p:nvPr/>
        </p:nvSpPr>
        <p:spPr>
          <a:xfrm>
            <a:off x="9798485" y="1988977"/>
            <a:ext cx="2183611" cy="300852"/>
          </a:xfrm>
          <a:prstGeom prst="rect">
            <a:avLst/>
          </a:prstGeom>
          <a:noFill/>
        </p:spPr>
        <p:txBody>
          <a:bodyPr wrap="none" rtlCol="0">
            <a:spAutoFit/>
          </a:bodyPr>
          <a:lstStyle/>
          <a:p>
            <a:r>
              <a:rPr lang="fr-FR" sz="1355" dirty="0" err="1"/>
              <a:t>Consequence</a:t>
            </a:r>
            <a:r>
              <a:rPr lang="fr-FR" sz="1355" dirty="0"/>
              <a:t> of </a:t>
            </a:r>
            <a:r>
              <a:rPr lang="fr-FR" sz="1355" dirty="0" err="1"/>
              <a:t>choosing</a:t>
            </a:r>
            <a:r>
              <a:rPr lang="fr-FR" sz="1355" dirty="0"/>
              <a:t> s1</a:t>
            </a:r>
          </a:p>
        </p:txBody>
      </p:sp>
      <p:sp>
        <p:nvSpPr>
          <p:cNvPr id="76" name="TextBox 75">
            <a:extLst>
              <a:ext uri="{FF2B5EF4-FFF2-40B4-BE49-F238E27FC236}">
                <a16:creationId xmlns:a16="http://schemas.microsoft.com/office/drawing/2014/main" id="{648A72C2-37E7-734E-91DB-C972629802A3}"/>
              </a:ext>
            </a:extLst>
          </p:cNvPr>
          <p:cNvSpPr txBox="1"/>
          <p:nvPr/>
        </p:nvSpPr>
        <p:spPr>
          <a:xfrm>
            <a:off x="9753247" y="3785675"/>
            <a:ext cx="2183611" cy="300852"/>
          </a:xfrm>
          <a:prstGeom prst="rect">
            <a:avLst/>
          </a:prstGeom>
          <a:noFill/>
        </p:spPr>
        <p:txBody>
          <a:bodyPr wrap="none" rtlCol="0">
            <a:spAutoFit/>
          </a:bodyPr>
          <a:lstStyle/>
          <a:p>
            <a:r>
              <a:rPr lang="fr-FR" sz="1355" dirty="0" err="1"/>
              <a:t>Consequence</a:t>
            </a:r>
            <a:r>
              <a:rPr lang="fr-FR" sz="1355" dirty="0"/>
              <a:t> of </a:t>
            </a:r>
            <a:r>
              <a:rPr lang="fr-FR" sz="1355" dirty="0" err="1"/>
              <a:t>choosing</a:t>
            </a:r>
            <a:r>
              <a:rPr lang="fr-FR" sz="1355" dirty="0"/>
              <a:t> s2</a:t>
            </a:r>
          </a:p>
        </p:txBody>
      </p:sp>
      <p:cxnSp>
        <p:nvCxnSpPr>
          <p:cNvPr id="81" name="Straight Connector 80">
            <a:extLst>
              <a:ext uri="{FF2B5EF4-FFF2-40B4-BE49-F238E27FC236}">
                <a16:creationId xmlns:a16="http://schemas.microsoft.com/office/drawing/2014/main" id="{2177A512-0E3E-344D-813D-14FF2B44DF49}"/>
              </a:ext>
            </a:extLst>
          </p:cNvPr>
          <p:cNvCxnSpPr>
            <a:stCxn id="75" idx="2"/>
          </p:cNvCxnSpPr>
          <p:nvPr/>
        </p:nvCxnSpPr>
        <p:spPr>
          <a:xfrm flipH="1">
            <a:off x="10869264" y="2289829"/>
            <a:ext cx="21027" cy="3065323"/>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64E7B93-5951-EF43-865C-2981D6793C70}"/>
              </a:ext>
            </a:extLst>
          </p:cNvPr>
          <p:cNvCxnSpPr>
            <a:cxnSpLocks/>
          </p:cNvCxnSpPr>
          <p:nvPr/>
        </p:nvCxnSpPr>
        <p:spPr>
          <a:xfrm>
            <a:off x="10241322" y="4089382"/>
            <a:ext cx="0" cy="1286010"/>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E8CCE913-C149-024C-B098-2A4E004791B7}"/>
              </a:ext>
            </a:extLst>
          </p:cNvPr>
          <p:cNvCxnSpPr>
            <a:cxnSpLocks/>
          </p:cNvCxnSpPr>
          <p:nvPr/>
        </p:nvCxnSpPr>
        <p:spPr>
          <a:xfrm flipV="1">
            <a:off x="2881593" y="4525817"/>
            <a:ext cx="0" cy="8698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8722885F-F613-CD48-8BEE-B4D89C1DDF35}"/>
              </a:ext>
            </a:extLst>
          </p:cNvPr>
          <p:cNvCxnSpPr>
            <a:cxnSpLocks/>
          </p:cNvCxnSpPr>
          <p:nvPr/>
        </p:nvCxnSpPr>
        <p:spPr>
          <a:xfrm flipH="1">
            <a:off x="2881593" y="5355152"/>
            <a:ext cx="7987672" cy="40479"/>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F0E77247-01D7-664A-8192-912C12937BB4}"/>
              </a:ext>
            </a:extLst>
          </p:cNvPr>
          <p:cNvGrpSpPr/>
          <p:nvPr/>
        </p:nvGrpSpPr>
        <p:grpSpPr>
          <a:xfrm>
            <a:off x="159363" y="3498434"/>
            <a:ext cx="2485150" cy="1808981"/>
            <a:chOff x="633329" y="5110525"/>
            <a:chExt cx="2485150" cy="1808981"/>
          </a:xfrm>
        </p:grpSpPr>
        <p:sp>
          <p:nvSpPr>
            <p:cNvPr id="43" name="TextBox 42">
              <a:extLst>
                <a:ext uri="{FF2B5EF4-FFF2-40B4-BE49-F238E27FC236}">
                  <a16:creationId xmlns:a16="http://schemas.microsoft.com/office/drawing/2014/main" id="{620B7E37-C0E8-A048-BC3F-4E0B5B4EFD97}"/>
                </a:ext>
              </a:extLst>
            </p:cNvPr>
            <p:cNvSpPr txBox="1"/>
            <p:nvPr/>
          </p:nvSpPr>
          <p:spPr>
            <a:xfrm>
              <a:off x="820056" y="5110525"/>
              <a:ext cx="536557" cy="300852"/>
            </a:xfrm>
            <a:prstGeom prst="rect">
              <a:avLst/>
            </a:prstGeom>
            <a:noFill/>
          </p:spPr>
          <p:txBody>
            <a:bodyPr wrap="none" rtlCol="0">
              <a:spAutoFit/>
            </a:bodyPr>
            <a:lstStyle/>
            <a:p>
              <a:r>
                <a:rPr lang="fr-FR" sz="1355" dirty="0"/>
                <a:t>Food</a:t>
              </a:r>
            </a:p>
          </p:txBody>
        </p:sp>
        <p:sp>
          <p:nvSpPr>
            <p:cNvPr id="55" name="TextBox 54">
              <a:extLst>
                <a:ext uri="{FF2B5EF4-FFF2-40B4-BE49-F238E27FC236}">
                  <a16:creationId xmlns:a16="http://schemas.microsoft.com/office/drawing/2014/main" id="{649FFEE5-6D2F-244D-84D3-237D2803A6D2}"/>
                </a:ext>
              </a:extLst>
            </p:cNvPr>
            <p:cNvSpPr txBox="1"/>
            <p:nvPr/>
          </p:nvSpPr>
          <p:spPr>
            <a:xfrm>
              <a:off x="876875" y="6122985"/>
              <a:ext cx="424090" cy="300852"/>
            </a:xfrm>
            <a:prstGeom prst="rect">
              <a:avLst/>
            </a:prstGeom>
            <a:noFill/>
          </p:spPr>
          <p:txBody>
            <a:bodyPr wrap="none" rtlCol="0">
              <a:spAutoFit/>
            </a:bodyPr>
            <a:lstStyle/>
            <a:p>
              <a:r>
                <a:rPr lang="fr-FR" sz="1355" dirty="0" err="1"/>
                <a:t>Sex</a:t>
              </a:r>
              <a:endParaRPr lang="fr-FR" sz="1355" dirty="0"/>
            </a:p>
          </p:txBody>
        </p:sp>
        <p:sp>
          <p:nvSpPr>
            <p:cNvPr id="59" name="TextBox 58">
              <a:extLst>
                <a:ext uri="{FF2B5EF4-FFF2-40B4-BE49-F238E27FC236}">
                  <a16:creationId xmlns:a16="http://schemas.microsoft.com/office/drawing/2014/main" id="{DF8E707A-7EA8-D649-8305-7BA6D098B6F3}"/>
                </a:ext>
              </a:extLst>
            </p:cNvPr>
            <p:cNvSpPr txBox="1"/>
            <p:nvPr/>
          </p:nvSpPr>
          <p:spPr>
            <a:xfrm>
              <a:off x="750574" y="5627315"/>
              <a:ext cx="617605" cy="300852"/>
            </a:xfrm>
            <a:prstGeom prst="rect">
              <a:avLst/>
            </a:prstGeom>
            <a:noFill/>
          </p:spPr>
          <p:txBody>
            <a:bodyPr wrap="none" rtlCol="0">
              <a:spAutoFit/>
            </a:bodyPr>
            <a:lstStyle/>
            <a:p>
              <a:r>
                <a:rPr lang="fr-FR" sz="1355" dirty="0"/>
                <a:t>Water</a:t>
              </a:r>
            </a:p>
          </p:txBody>
        </p:sp>
        <p:sp>
          <p:nvSpPr>
            <p:cNvPr id="62" name="TextBox 61">
              <a:extLst>
                <a:ext uri="{FF2B5EF4-FFF2-40B4-BE49-F238E27FC236}">
                  <a16:creationId xmlns:a16="http://schemas.microsoft.com/office/drawing/2014/main" id="{EFD0BF20-6E91-2F4F-A009-4C5378A4CE71}"/>
                </a:ext>
              </a:extLst>
            </p:cNvPr>
            <p:cNvSpPr txBox="1"/>
            <p:nvPr/>
          </p:nvSpPr>
          <p:spPr>
            <a:xfrm>
              <a:off x="633329" y="6618654"/>
              <a:ext cx="686406" cy="300852"/>
            </a:xfrm>
            <a:prstGeom prst="rect">
              <a:avLst/>
            </a:prstGeom>
            <a:noFill/>
          </p:spPr>
          <p:txBody>
            <a:bodyPr wrap="none" rtlCol="0">
              <a:spAutoFit/>
            </a:bodyPr>
            <a:lstStyle/>
            <a:p>
              <a:r>
                <a:rPr lang="fr-FR" sz="1355" dirty="0"/>
                <a:t>Music?</a:t>
              </a:r>
            </a:p>
          </p:txBody>
        </p:sp>
        <p:cxnSp>
          <p:nvCxnSpPr>
            <p:cNvPr id="63" name="Straight Arrow Connector 62">
              <a:extLst>
                <a:ext uri="{FF2B5EF4-FFF2-40B4-BE49-F238E27FC236}">
                  <a16:creationId xmlns:a16="http://schemas.microsoft.com/office/drawing/2014/main" id="{2DBE133D-89D6-474A-8D70-D338C5914DE9}"/>
                </a:ext>
              </a:extLst>
            </p:cNvPr>
            <p:cNvCxnSpPr>
              <a:stCxn id="43" idx="3"/>
            </p:cNvCxnSpPr>
            <p:nvPr/>
          </p:nvCxnSpPr>
          <p:spPr>
            <a:xfrm>
              <a:off x="1356613" y="5260951"/>
              <a:ext cx="1761866" cy="6359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55ECAEDA-0ACE-CD45-BAF7-56A09B594645}"/>
                </a:ext>
              </a:extLst>
            </p:cNvPr>
            <p:cNvCxnSpPr>
              <a:stCxn id="59" idx="3"/>
            </p:cNvCxnSpPr>
            <p:nvPr/>
          </p:nvCxnSpPr>
          <p:spPr>
            <a:xfrm>
              <a:off x="1368179" y="5777741"/>
              <a:ext cx="1750300" cy="119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704E7991-8E7A-3146-9BD3-DD8F7953B50A}"/>
                </a:ext>
              </a:extLst>
            </p:cNvPr>
            <p:cNvCxnSpPr>
              <a:stCxn id="55" idx="3"/>
            </p:cNvCxnSpPr>
            <p:nvPr/>
          </p:nvCxnSpPr>
          <p:spPr>
            <a:xfrm flipV="1">
              <a:off x="1300965" y="5896854"/>
              <a:ext cx="1817514" cy="3765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DCBF4497-AE5E-5B43-BED5-2ABE99FCBE0E}"/>
                </a:ext>
              </a:extLst>
            </p:cNvPr>
            <p:cNvCxnSpPr>
              <a:stCxn id="62" idx="3"/>
            </p:cNvCxnSpPr>
            <p:nvPr/>
          </p:nvCxnSpPr>
          <p:spPr>
            <a:xfrm flipV="1">
              <a:off x="1319735" y="5896854"/>
              <a:ext cx="1798744" cy="8722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9" name="TextBox 8">
            <a:extLst>
              <a:ext uri="{FF2B5EF4-FFF2-40B4-BE49-F238E27FC236}">
                <a16:creationId xmlns:a16="http://schemas.microsoft.com/office/drawing/2014/main" id="{5294FD8F-91A5-7047-8F83-019AC0780E54}"/>
              </a:ext>
            </a:extLst>
          </p:cNvPr>
          <p:cNvSpPr txBox="1"/>
          <p:nvPr/>
        </p:nvSpPr>
        <p:spPr>
          <a:xfrm>
            <a:off x="5676175" y="3858891"/>
            <a:ext cx="1276311" cy="261610"/>
          </a:xfrm>
          <a:prstGeom prst="rect">
            <a:avLst/>
          </a:prstGeom>
          <a:noFill/>
        </p:spPr>
        <p:txBody>
          <a:bodyPr wrap="none" rtlCol="0">
            <a:spAutoFit/>
          </a:bodyPr>
          <a:lstStyle/>
          <a:p>
            <a:r>
              <a:rPr lang="fr-FR" sz="1100" dirty="0"/>
              <a:t>Dopamine </a:t>
            </a:r>
            <a:r>
              <a:rPr lang="fr-FR" sz="1100" dirty="0" err="1"/>
              <a:t>neurons</a:t>
            </a:r>
            <a:endParaRPr lang="fr-FR" sz="1100" dirty="0"/>
          </a:p>
        </p:txBody>
      </p:sp>
      <p:sp>
        <p:nvSpPr>
          <p:cNvPr id="69" name="TextBox 68">
            <a:extLst>
              <a:ext uri="{FF2B5EF4-FFF2-40B4-BE49-F238E27FC236}">
                <a16:creationId xmlns:a16="http://schemas.microsoft.com/office/drawing/2014/main" id="{EAFBE664-DCB8-514D-A7C2-D0FD6946DEFA}"/>
              </a:ext>
            </a:extLst>
          </p:cNvPr>
          <p:cNvSpPr txBox="1"/>
          <p:nvPr/>
        </p:nvSpPr>
        <p:spPr>
          <a:xfrm>
            <a:off x="3619775" y="1542299"/>
            <a:ext cx="1156086" cy="430887"/>
          </a:xfrm>
          <a:prstGeom prst="rect">
            <a:avLst/>
          </a:prstGeom>
          <a:noFill/>
        </p:spPr>
        <p:txBody>
          <a:bodyPr wrap="none" rtlCol="0">
            <a:spAutoFit/>
          </a:bodyPr>
          <a:lstStyle/>
          <a:p>
            <a:r>
              <a:rPr lang="fr-FR" sz="1100" dirty="0" err="1"/>
              <a:t>Prefrontal</a:t>
            </a:r>
            <a:r>
              <a:rPr lang="fr-FR" sz="1100" dirty="0"/>
              <a:t> cortex</a:t>
            </a:r>
          </a:p>
          <a:p>
            <a:r>
              <a:rPr lang="fr-FR" sz="1100" dirty="0"/>
              <a:t>Striatum</a:t>
            </a:r>
          </a:p>
        </p:txBody>
      </p:sp>
      <p:sp>
        <p:nvSpPr>
          <p:cNvPr id="77" name="TextBox 76">
            <a:extLst>
              <a:ext uri="{FF2B5EF4-FFF2-40B4-BE49-F238E27FC236}">
                <a16:creationId xmlns:a16="http://schemas.microsoft.com/office/drawing/2014/main" id="{DFA50F05-6D45-1846-A215-5627A058801A}"/>
              </a:ext>
            </a:extLst>
          </p:cNvPr>
          <p:cNvSpPr txBox="1"/>
          <p:nvPr/>
        </p:nvSpPr>
        <p:spPr>
          <a:xfrm>
            <a:off x="5524928" y="1217151"/>
            <a:ext cx="1037463" cy="261610"/>
          </a:xfrm>
          <a:prstGeom prst="rect">
            <a:avLst/>
          </a:prstGeom>
          <a:noFill/>
        </p:spPr>
        <p:txBody>
          <a:bodyPr wrap="none" rtlCol="0">
            <a:spAutoFit/>
          </a:bodyPr>
          <a:lstStyle/>
          <a:p>
            <a:r>
              <a:rPr lang="fr-FR" sz="1100" dirty="0" err="1"/>
              <a:t>Motor</a:t>
            </a:r>
            <a:r>
              <a:rPr lang="fr-FR" sz="1100" dirty="0"/>
              <a:t> </a:t>
            </a:r>
            <a:r>
              <a:rPr lang="fr-FR" sz="1100" dirty="0" err="1"/>
              <a:t>systems</a:t>
            </a:r>
            <a:endParaRPr lang="fr-FR" sz="1100" dirty="0"/>
          </a:p>
        </p:txBody>
      </p:sp>
      <p:pic>
        <p:nvPicPr>
          <p:cNvPr id="78" name="Picture 77">
            <a:extLst>
              <a:ext uri="{FF2B5EF4-FFF2-40B4-BE49-F238E27FC236}">
                <a16:creationId xmlns:a16="http://schemas.microsoft.com/office/drawing/2014/main" id="{33B2FEA1-78D8-8841-BDE0-0256A447929C}"/>
              </a:ext>
            </a:extLst>
          </p:cNvPr>
          <p:cNvPicPr>
            <a:picLocks noChangeAspect="1"/>
          </p:cNvPicPr>
          <p:nvPr/>
        </p:nvPicPr>
        <p:blipFill>
          <a:blip r:embed="rId9"/>
          <a:stretch>
            <a:fillRect/>
          </a:stretch>
        </p:blipFill>
        <p:spPr>
          <a:xfrm>
            <a:off x="129154" y="1824571"/>
            <a:ext cx="1415972" cy="1074990"/>
          </a:xfrm>
          <a:prstGeom prst="rect">
            <a:avLst/>
          </a:prstGeom>
        </p:spPr>
      </p:pic>
      <p:sp>
        <p:nvSpPr>
          <p:cNvPr id="79" name="TextBox 78">
            <a:extLst>
              <a:ext uri="{FF2B5EF4-FFF2-40B4-BE49-F238E27FC236}">
                <a16:creationId xmlns:a16="http://schemas.microsoft.com/office/drawing/2014/main" id="{B56F5FBC-F349-4E42-946D-2A26936A3A00}"/>
              </a:ext>
            </a:extLst>
          </p:cNvPr>
          <p:cNvSpPr txBox="1"/>
          <p:nvPr/>
        </p:nvSpPr>
        <p:spPr>
          <a:xfrm>
            <a:off x="894213" y="6056416"/>
            <a:ext cx="2845779" cy="369332"/>
          </a:xfrm>
          <a:prstGeom prst="rect">
            <a:avLst/>
          </a:prstGeom>
          <a:noFill/>
        </p:spPr>
        <p:txBody>
          <a:bodyPr wrap="none" rtlCol="0">
            <a:spAutoFit/>
          </a:bodyPr>
          <a:lstStyle/>
          <a:p>
            <a:r>
              <a:rPr lang="fr-FR" dirty="0"/>
              <a:t>« </a:t>
            </a:r>
            <a:r>
              <a:rPr lang="fr-FR" dirty="0" err="1"/>
              <a:t>Internal</a:t>
            </a:r>
            <a:r>
              <a:rPr lang="fr-FR" dirty="0"/>
              <a:t> </a:t>
            </a:r>
            <a:r>
              <a:rPr lang="fr-FR" dirty="0" err="1"/>
              <a:t>reward</a:t>
            </a:r>
            <a:r>
              <a:rPr lang="fr-FR" dirty="0"/>
              <a:t> </a:t>
            </a:r>
            <a:r>
              <a:rPr lang="fr-FR" dirty="0" err="1"/>
              <a:t>currency</a:t>
            </a:r>
            <a:r>
              <a:rPr lang="fr-FR" dirty="0"/>
              <a:t> »</a:t>
            </a:r>
          </a:p>
        </p:txBody>
      </p:sp>
    </p:spTree>
    <p:extLst>
      <p:ext uri="{BB962C8B-B14F-4D97-AF65-F5344CB8AC3E}">
        <p14:creationId xmlns:p14="http://schemas.microsoft.com/office/powerpoint/2010/main" val="4387121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6A7D03-B5C5-9E46-B5A5-6B75F54F3942}"/>
              </a:ext>
            </a:extLst>
          </p:cNvPr>
          <p:cNvSpPr txBox="1"/>
          <p:nvPr/>
        </p:nvSpPr>
        <p:spPr>
          <a:xfrm>
            <a:off x="4482353" y="2796988"/>
            <a:ext cx="2864439" cy="369332"/>
          </a:xfrm>
          <a:prstGeom prst="rect">
            <a:avLst/>
          </a:prstGeom>
          <a:noFill/>
        </p:spPr>
        <p:txBody>
          <a:bodyPr wrap="none" rtlCol="0">
            <a:spAutoFit/>
          </a:bodyPr>
          <a:lstStyle/>
          <a:p>
            <a:r>
              <a:rPr lang="fr-FR" dirty="0" err="1"/>
              <a:t>Midbrain</a:t>
            </a:r>
            <a:r>
              <a:rPr lang="fr-FR" dirty="0"/>
              <a:t> dopamine </a:t>
            </a:r>
            <a:r>
              <a:rPr lang="fr-FR" dirty="0" err="1"/>
              <a:t>neurons</a:t>
            </a:r>
            <a:endParaRPr lang="fr-FR" dirty="0"/>
          </a:p>
        </p:txBody>
      </p:sp>
      <p:sp>
        <p:nvSpPr>
          <p:cNvPr id="3" name="TextBox 2">
            <a:extLst>
              <a:ext uri="{FF2B5EF4-FFF2-40B4-BE49-F238E27FC236}">
                <a16:creationId xmlns:a16="http://schemas.microsoft.com/office/drawing/2014/main" id="{78696D39-A22E-7449-A8CB-8FD7D98BE301}"/>
              </a:ext>
            </a:extLst>
          </p:cNvPr>
          <p:cNvSpPr txBox="1"/>
          <p:nvPr/>
        </p:nvSpPr>
        <p:spPr>
          <a:xfrm>
            <a:off x="6472518" y="496652"/>
            <a:ext cx="2809102" cy="923330"/>
          </a:xfrm>
          <a:prstGeom prst="rect">
            <a:avLst/>
          </a:prstGeom>
          <a:noFill/>
        </p:spPr>
        <p:txBody>
          <a:bodyPr wrap="none" rtlCol="0">
            <a:spAutoFit/>
          </a:bodyPr>
          <a:lstStyle/>
          <a:p>
            <a:r>
              <a:rPr lang="fr-FR" dirty="0"/>
              <a:t>Striatum</a:t>
            </a:r>
          </a:p>
          <a:p>
            <a:r>
              <a:rPr lang="fr-FR" dirty="0" err="1"/>
              <a:t>Subthalamic</a:t>
            </a:r>
            <a:r>
              <a:rPr lang="fr-FR" dirty="0"/>
              <a:t> </a:t>
            </a:r>
            <a:r>
              <a:rPr lang="fr-FR" dirty="0" err="1"/>
              <a:t>nuclei</a:t>
            </a:r>
            <a:endParaRPr lang="fr-FR" dirty="0"/>
          </a:p>
          <a:p>
            <a:r>
              <a:rPr lang="fr-FR" dirty="0" err="1"/>
              <a:t>Subtantia</a:t>
            </a:r>
            <a:r>
              <a:rPr lang="fr-FR" dirty="0"/>
              <a:t> </a:t>
            </a:r>
            <a:r>
              <a:rPr lang="fr-FR" dirty="0" err="1"/>
              <a:t>nigra</a:t>
            </a:r>
            <a:r>
              <a:rPr lang="fr-FR" dirty="0"/>
              <a:t> pars </a:t>
            </a:r>
            <a:r>
              <a:rPr lang="fr-FR" dirty="0" err="1"/>
              <a:t>reticula</a:t>
            </a:r>
            <a:endParaRPr lang="fr-FR" dirty="0"/>
          </a:p>
        </p:txBody>
      </p:sp>
      <p:sp>
        <p:nvSpPr>
          <p:cNvPr id="4" name="TextBox 3">
            <a:extLst>
              <a:ext uri="{FF2B5EF4-FFF2-40B4-BE49-F238E27FC236}">
                <a16:creationId xmlns:a16="http://schemas.microsoft.com/office/drawing/2014/main" id="{6D1550FE-180B-FB41-B87E-1D5F038F0CD9}"/>
              </a:ext>
            </a:extLst>
          </p:cNvPr>
          <p:cNvSpPr txBox="1"/>
          <p:nvPr/>
        </p:nvSpPr>
        <p:spPr>
          <a:xfrm>
            <a:off x="10022541" y="496652"/>
            <a:ext cx="995657" cy="369332"/>
          </a:xfrm>
          <a:prstGeom prst="rect">
            <a:avLst/>
          </a:prstGeom>
          <a:noFill/>
        </p:spPr>
        <p:txBody>
          <a:bodyPr wrap="none" rtlCol="0">
            <a:spAutoFit/>
          </a:bodyPr>
          <a:lstStyle/>
          <a:p>
            <a:r>
              <a:rPr lang="fr-FR" dirty="0"/>
              <a:t>Pallidum</a:t>
            </a:r>
          </a:p>
        </p:txBody>
      </p:sp>
      <p:sp>
        <p:nvSpPr>
          <p:cNvPr id="5" name="TextBox 4">
            <a:extLst>
              <a:ext uri="{FF2B5EF4-FFF2-40B4-BE49-F238E27FC236}">
                <a16:creationId xmlns:a16="http://schemas.microsoft.com/office/drawing/2014/main" id="{296D9185-9A6D-D748-8A1F-EC63AC09D6D1}"/>
              </a:ext>
            </a:extLst>
          </p:cNvPr>
          <p:cNvSpPr txBox="1"/>
          <p:nvPr/>
        </p:nvSpPr>
        <p:spPr>
          <a:xfrm>
            <a:off x="9645642" y="2796988"/>
            <a:ext cx="1749453" cy="369332"/>
          </a:xfrm>
          <a:prstGeom prst="rect">
            <a:avLst/>
          </a:prstGeom>
          <a:noFill/>
        </p:spPr>
        <p:txBody>
          <a:bodyPr wrap="none" rtlCol="0">
            <a:spAutoFit/>
          </a:bodyPr>
          <a:lstStyle/>
          <a:p>
            <a:r>
              <a:rPr lang="fr-FR" dirty="0" err="1"/>
              <a:t>Lateral</a:t>
            </a:r>
            <a:r>
              <a:rPr lang="fr-FR" dirty="0"/>
              <a:t> </a:t>
            </a:r>
            <a:r>
              <a:rPr lang="fr-FR" dirty="0" err="1"/>
              <a:t>habenula</a:t>
            </a:r>
            <a:endParaRPr lang="fr-FR" dirty="0"/>
          </a:p>
        </p:txBody>
      </p:sp>
      <p:sp>
        <p:nvSpPr>
          <p:cNvPr id="6" name="TextBox 5">
            <a:extLst>
              <a:ext uri="{FF2B5EF4-FFF2-40B4-BE49-F238E27FC236}">
                <a16:creationId xmlns:a16="http://schemas.microsoft.com/office/drawing/2014/main" id="{A4B47888-7766-7649-9E62-404E34DC7BC1}"/>
              </a:ext>
            </a:extLst>
          </p:cNvPr>
          <p:cNvSpPr txBox="1"/>
          <p:nvPr/>
        </p:nvSpPr>
        <p:spPr>
          <a:xfrm>
            <a:off x="7346792" y="4912659"/>
            <a:ext cx="1743362" cy="646331"/>
          </a:xfrm>
          <a:prstGeom prst="rect">
            <a:avLst/>
          </a:prstGeom>
          <a:noFill/>
        </p:spPr>
        <p:txBody>
          <a:bodyPr wrap="none" rtlCol="0">
            <a:spAutoFit/>
          </a:bodyPr>
          <a:lstStyle/>
          <a:p>
            <a:r>
              <a:rPr lang="fr-FR" dirty="0" err="1"/>
              <a:t>Rostro-medial</a:t>
            </a:r>
            <a:endParaRPr lang="fr-FR" dirty="0"/>
          </a:p>
          <a:p>
            <a:r>
              <a:rPr lang="fr-FR" dirty="0" err="1"/>
              <a:t>reticular</a:t>
            </a:r>
            <a:r>
              <a:rPr lang="fr-FR" dirty="0"/>
              <a:t> nucleus</a:t>
            </a:r>
          </a:p>
        </p:txBody>
      </p:sp>
      <p:sp>
        <p:nvSpPr>
          <p:cNvPr id="7" name="TextBox 6">
            <a:extLst>
              <a:ext uri="{FF2B5EF4-FFF2-40B4-BE49-F238E27FC236}">
                <a16:creationId xmlns:a16="http://schemas.microsoft.com/office/drawing/2014/main" id="{A3B8EF53-41EC-2D44-A110-80DE5A0ECC6B}"/>
              </a:ext>
            </a:extLst>
          </p:cNvPr>
          <p:cNvSpPr txBox="1"/>
          <p:nvPr/>
        </p:nvSpPr>
        <p:spPr>
          <a:xfrm>
            <a:off x="3030070" y="5235824"/>
            <a:ext cx="2360133" cy="369332"/>
          </a:xfrm>
          <a:prstGeom prst="rect">
            <a:avLst/>
          </a:prstGeom>
          <a:noFill/>
        </p:spPr>
        <p:txBody>
          <a:bodyPr wrap="none" rtlCol="0">
            <a:spAutoFit/>
          </a:bodyPr>
          <a:lstStyle/>
          <a:p>
            <a:r>
              <a:rPr lang="fr-FR" dirty="0" err="1"/>
              <a:t>Pedonculopine</a:t>
            </a:r>
            <a:r>
              <a:rPr lang="fr-FR" dirty="0"/>
              <a:t> nucleus</a:t>
            </a:r>
          </a:p>
        </p:txBody>
      </p:sp>
      <p:sp>
        <p:nvSpPr>
          <p:cNvPr id="8" name="TextBox 7">
            <a:extLst>
              <a:ext uri="{FF2B5EF4-FFF2-40B4-BE49-F238E27FC236}">
                <a16:creationId xmlns:a16="http://schemas.microsoft.com/office/drawing/2014/main" id="{4C8BDC27-7724-B949-AF8E-54204B624663}"/>
              </a:ext>
            </a:extLst>
          </p:cNvPr>
          <p:cNvSpPr txBox="1"/>
          <p:nvPr/>
        </p:nvSpPr>
        <p:spPr>
          <a:xfrm>
            <a:off x="258443" y="4266328"/>
            <a:ext cx="1674048" cy="646331"/>
          </a:xfrm>
          <a:prstGeom prst="rect">
            <a:avLst/>
          </a:prstGeom>
          <a:noFill/>
        </p:spPr>
        <p:txBody>
          <a:bodyPr wrap="none" rtlCol="0">
            <a:spAutoFit/>
          </a:bodyPr>
          <a:lstStyle/>
          <a:p>
            <a:r>
              <a:rPr lang="fr-FR" dirty="0" err="1"/>
              <a:t>Norepinephrine</a:t>
            </a:r>
            <a:endParaRPr lang="fr-FR" dirty="0"/>
          </a:p>
          <a:p>
            <a:r>
              <a:rPr lang="fr-FR" dirty="0" err="1"/>
              <a:t>neurons</a:t>
            </a:r>
            <a:endParaRPr lang="fr-FR" dirty="0"/>
          </a:p>
        </p:txBody>
      </p:sp>
      <p:sp>
        <p:nvSpPr>
          <p:cNvPr id="9" name="TextBox 8">
            <a:extLst>
              <a:ext uri="{FF2B5EF4-FFF2-40B4-BE49-F238E27FC236}">
                <a16:creationId xmlns:a16="http://schemas.microsoft.com/office/drawing/2014/main" id="{794B79B3-D12E-F540-93AB-D3EED9044462}"/>
              </a:ext>
            </a:extLst>
          </p:cNvPr>
          <p:cNvSpPr txBox="1"/>
          <p:nvPr/>
        </p:nvSpPr>
        <p:spPr>
          <a:xfrm>
            <a:off x="812721" y="2205318"/>
            <a:ext cx="1101840" cy="369332"/>
          </a:xfrm>
          <a:prstGeom prst="rect">
            <a:avLst/>
          </a:prstGeom>
          <a:noFill/>
        </p:spPr>
        <p:txBody>
          <a:bodyPr wrap="none" rtlCol="0">
            <a:spAutoFit/>
          </a:bodyPr>
          <a:lstStyle/>
          <a:p>
            <a:r>
              <a:rPr lang="fr-FR" dirty="0" err="1"/>
              <a:t>Amygdala</a:t>
            </a:r>
            <a:endParaRPr lang="fr-FR" dirty="0"/>
          </a:p>
        </p:txBody>
      </p:sp>
      <p:sp>
        <p:nvSpPr>
          <p:cNvPr id="10" name="TextBox 9">
            <a:extLst>
              <a:ext uri="{FF2B5EF4-FFF2-40B4-BE49-F238E27FC236}">
                <a16:creationId xmlns:a16="http://schemas.microsoft.com/office/drawing/2014/main" id="{11BF90AB-BFF4-0441-BD9C-D4047B3AD859}"/>
              </a:ext>
            </a:extLst>
          </p:cNvPr>
          <p:cNvSpPr txBox="1"/>
          <p:nvPr/>
        </p:nvSpPr>
        <p:spPr>
          <a:xfrm>
            <a:off x="1932491" y="317358"/>
            <a:ext cx="1756443" cy="369332"/>
          </a:xfrm>
          <a:prstGeom prst="rect">
            <a:avLst/>
          </a:prstGeom>
          <a:noFill/>
        </p:spPr>
        <p:txBody>
          <a:bodyPr wrap="none" rtlCol="0">
            <a:spAutoFit/>
          </a:bodyPr>
          <a:lstStyle/>
          <a:p>
            <a:r>
              <a:rPr lang="fr-FR" dirty="0" err="1"/>
              <a:t>Prefrontal</a:t>
            </a:r>
            <a:r>
              <a:rPr lang="fr-FR" dirty="0"/>
              <a:t> cortex</a:t>
            </a:r>
          </a:p>
        </p:txBody>
      </p:sp>
      <p:cxnSp>
        <p:nvCxnSpPr>
          <p:cNvPr id="12" name="Straight Arrow Connector 11">
            <a:extLst>
              <a:ext uri="{FF2B5EF4-FFF2-40B4-BE49-F238E27FC236}">
                <a16:creationId xmlns:a16="http://schemas.microsoft.com/office/drawing/2014/main" id="{FD8EAE85-00BD-7F46-993E-A09C04722415}"/>
              </a:ext>
            </a:extLst>
          </p:cNvPr>
          <p:cNvCxnSpPr>
            <a:stCxn id="10" idx="3"/>
          </p:cNvCxnSpPr>
          <p:nvPr/>
        </p:nvCxnSpPr>
        <p:spPr>
          <a:xfrm>
            <a:off x="3688934" y="502024"/>
            <a:ext cx="2783584" cy="1792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BAB0C9A-9DF3-3E4E-B23A-50F57A79D5D0}"/>
              </a:ext>
            </a:extLst>
          </p:cNvPr>
          <p:cNvCxnSpPr/>
          <p:nvPr/>
        </p:nvCxnSpPr>
        <p:spPr>
          <a:xfrm>
            <a:off x="2810712" y="681318"/>
            <a:ext cx="2270014" cy="21156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FA257C89-B2C5-864F-AFCD-79C65143A5D9}"/>
              </a:ext>
            </a:extLst>
          </p:cNvPr>
          <p:cNvCxnSpPr>
            <a:stCxn id="3" idx="2"/>
          </p:cNvCxnSpPr>
          <p:nvPr/>
        </p:nvCxnSpPr>
        <p:spPr>
          <a:xfrm flipH="1">
            <a:off x="6742062" y="1419982"/>
            <a:ext cx="1135007" cy="13308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5533E7C-B37B-7140-BB0F-524098AB3CCA}"/>
              </a:ext>
            </a:extLst>
          </p:cNvPr>
          <p:cNvCxnSpPr/>
          <p:nvPr/>
        </p:nvCxnSpPr>
        <p:spPr>
          <a:xfrm>
            <a:off x="10520368" y="958317"/>
            <a:ext cx="0" cy="16163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C2F78C9-5407-4642-A285-5958AC3BAA58}"/>
              </a:ext>
            </a:extLst>
          </p:cNvPr>
          <p:cNvCxnSpPr>
            <a:stCxn id="5" idx="2"/>
            <a:endCxn id="6" idx="0"/>
          </p:cNvCxnSpPr>
          <p:nvPr/>
        </p:nvCxnSpPr>
        <p:spPr>
          <a:xfrm flipH="1">
            <a:off x="8218473" y="3166320"/>
            <a:ext cx="2301896" cy="1746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361B9B4-4DC0-7740-83C1-AB7EB4005CDD}"/>
              </a:ext>
            </a:extLst>
          </p:cNvPr>
          <p:cNvCxnSpPr>
            <a:stCxn id="6" idx="0"/>
          </p:cNvCxnSpPr>
          <p:nvPr/>
        </p:nvCxnSpPr>
        <p:spPr>
          <a:xfrm flipH="1" flipV="1">
            <a:off x="6742062" y="3350986"/>
            <a:ext cx="1476411" cy="15616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2BE9CEF-69F1-2945-991F-D199DBD222A6}"/>
              </a:ext>
            </a:extLst>
          </p:cNvPr>
          <p:cNvCxnSpPr>
            <a:stCxn id="9" idx="3"/>
            <a:endCxn id="2" idx="1"/>
          </p:cNvCxnSpPr>
          <p:nvPr/>
        </p:nvCxnSpPr>
        <p:spPr>
          <a:xfrm>
            <a:off x="1914561" y="2389984"/>
            <a:ext cx="2567792" cy="5916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3C99961A-B0F3-E744-936C-88020B7EE31C}"/>
              </a:ext>
            </a:extLst>
          </p:cNvPr>
          <p:cNvCxnSpPr/>
          <p:nvPr/>
        </p:nvCxnSpPr>
        <p:spPr>
          <a:xfrm flipV="1">
            <a:off x="1952314" y="3346992"/>
            <a:ext cx="2792268" cy="13433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D77CCF68-71C3-B044-A79C-0569D48F6D8E}"/>
              </a:ext>
            </a:extLst>
          </p:cNvPr>
          <p:cNvCxnSpPr>
            <a:stCxn id="7" idx="0"/>
          </p:cNvCxnSpPr>
          <p:nvPr/>
        </p:nvCxnSpPr>
        <p:spPr>
          <a:xfrm flipV="1">
            <a:off x="4210137" y="3344742"/>
            <a:ext cx="1473487" cy="18910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27AAA746-B33A-9948-8252-2FB8B2B1574D}"/>
              </a:ext>
            </a:extLst>
          </p:cNvPr>
          <p:cNvSpPr txBox="1"/>
          <p:nvPr/>
        </p:nvSpPr>
        <p:spPr>
          <a:xfrm>
            <a:off x="8271880" y="6381998"/>
            <a:ext cx="3659592" cy="276999"/>
          </a:xfrm>
          <a:prstGeom prst="rect">
            <a:avLst/>
          </a:prstGeom>
          <a:noFill/>
        </p:spPr>
        <p:txBody>
          <a:bodyPr wrap="none" rtlCol="0">
            <a:spAutoFit/>
          </a:bodyPr>
          <a:lstStyle/>
          <a:p>
            <a:r>
              <a:rPr lang="en-US" sz="1200" dirty="0">
                <a:latin typeface="Times"/>
                <a:cs typeface="Times"/>
              </a:rPr>
              <a:t>Based on Schultz (2015). Physiological Review, 95, 853</a:t>
            </a:r>
          </a:p>
        </p:txBody>
      </p:sp>
    </p:spTree>
    <p:extLst>
      <p:ext uri="{BB962C8B-B14F-4D97-AF65-F5344CB8AC3E}">
        <p14:creationId xmlns:p14="http://schemas.microsoft.com/office/powerpoint/2010/main" val="1103100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98B0415-37BC-5140-A9CF-D36CC8F20954}"/>
              </a:ext>
            </a:extLst>
          </p:cNvPr>
          <p:cNvPicPr/>
          <p:nvPr/>
        </p:nvPicPr>
        <p:blipFill>
          <a:blip r:embed="rId3"/>
          <a:stretch>
            <a:fillRect/>
          </a:stretch>
        </p:blipFill>
        <p:spPr>
          <a:xfrm>
            <a:off x="2232977" y="517207"/>
            <a:ext cx="7596823" cy="5293043"/>
          </a:xfrm>
          <a:prstGeom prst="rect">
            <a:avLst/>
          </a:prstGeom>
          <a:solidFill>
            <a:schemeClr val="bg1"/>
          </a:solidFill>
          <a:ln>
            <a:noFill/>
          </a:ln>
        </p:spPr>
      </p:pic>
      <p:sp>
        <p:nvSpPr>
          <p:cNvPr id="5" name="TextBox 4">
            <a:extLst>
              <a:ext uri="{FF2B5EF4-FFF2-40B4-BE49-F238E27FC236}">
                <a16:creationId xmlns:a16="http://schemas.microsoft.com/office/drawing/2014/main" id="{1FE9F656-97EA-D045-BFA8-9B5BFB30A080}"/>
              </a:ext>
            </a:extLst>
          </p:cNvPr>
          <p:cNvSpPr txBox="1"/>
          <p:nvPr/>
        </p:nvSpPr>
        <p:spPr>
          <a:xfrm>
            <a:off x="8661258" y="6363537"/>
            <a:ext cx="3172663" cy="276999"/>
          </a:xfrm>
          <a:prstGeom prst="rect">
            <a:avLst/>
          </a:prstGeom>
          <a:noFill/>
        </p:spPr>
        <p:txBody>
          <a:bodyPr wrap="none" rtlCol="0">
            <a:spAutoFit/>
          </a:bodyPr>
          <a:lstStyle/>
          <a:p>
            <a:r>
              <a:rPr lang="en-US" sz="1200" dirty="0" err="1">
                <a:latin typeface="Times"/>
                <a:cs typeface="Times"/>
              </a:rPr>
              <a:t>Berridge</a:t>
            </a:r>
            <a:r>
              <a:rPr lang="en-US" sz="1200" dirty="0">
                <a:latin typeface="Times"/>
                <a:cs typeface="Times"/>
              </a:rPr>
              <a:t> &amp; </a:t>
            </a:r>
            <a:r>
              <a:rPr lang="en-US" sz="1200" dirty="0" err="1">
                <a:latin typeface="Times"/>
                <a:cs typeface="Times"/>
              </a:rPr>
              <a:t>Kringelbach</a:t>
            </a:r>
            <a:r>
              <a:rPr lang="en-US" sz="1200" dirty="0">
                <a:latin typeface="Times"/>
                <a:cs typeface="Times"/>
              </a:rPr>
              <a:t> (2015).  Neuron, 6, 646</a:t>
            </a:r>
          </a:p>
        </p:txBody>
      </p:sp>
      <p:sp>
        <p:nvSpPr>
          <p:cNvPr id="6" name="Rectangle 5">
            <a:extLst>
              <a:ext uri="{FF2B5EF4-FFF2-40B4-BE49-F238E27FC236}">
                <a16:creationId xmlns:a16="http://schemas.microsoft.com/office/drawing/2014/main" id="{C326732B-3AD9-D042-973B-9F4E6FEC5F38}"/>
              </a:ext>
            </a:extLst>
          </p:cNvPr>
          <p:cNvSpPr/>
          <p:nvPr/>
        </p:nvSpPr>
        <p:spPr>
          <a:xfrm>
            <a:off x="4533900" y="5029200"/>
            <a:ext cx="571500" cy="12001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BDF4400C-D956-6B48-B775-1C611A0EF217}"/>
              </a:ext>
            </a:extLst>
          </p:cNvPr>
          <p:cNvSpPr/>
          <p:nvPr/>
        </p:nvSpPr>
        <p:spPr>
          <a:xfrm>
            <a:off x="4337222" y="5301049"/>
            <a:ext cx="1173892" cy="7414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Rectangle 1">
            <a:extLst>
              <a:ext uri="{FF2B5EF4-FFF2-40B4-BE49-F238E27FC236}">
                <a16:creationId xmlns:a16="http://schemas.microsoft.com/office/drawing/2014/main" id="{BFAA5104-664F-4846-AA5F-80DE2B595D8D}"/>
              </a:ext>
            </a:extLst>
          </p:cNvPr>
          <p:cNvSpPr/>
          <p:nvPr/>
        </p:nvSpPr>
        <p:spPr>
          <a:xfrm>
            <a:off x="2232977" y="2100263"/>
            <a:ext cx="7068186" cy="381476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534945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B56D14F-D489-964A-BA7D-6229AD6E72C1}"/>
              </a:ext>
            </a:extLst>
          </p:cNvPr>
          <p:cNvPicPr>
            <a:picLocks noChangeAspect="1"/>
          </p:cNvPicPr>
          <p:nvPr/>
        </p:nvPicPr>
        <p:blipFill>
          <a:blip r:embed="rId2"/>
          <a:stretch>
            <a:fillRect/>
          </a:stretch>
        </p:blipFill>
        <p:spPr>
          <a:xfrm>
            <a:off x="503052" y="355600"/>
            <a:ext cx="7670800" cy="6146800"/>
          </a:xfrm>
          <a:prstGeom prst="rect">
            <a:avLst/>
          </a:prstGeom>
        </p:spPr>
      </p:pic>
      <p:sp>
        <p:nvSpPr>
          <p:cNvPr id="5" name="TextBox 4">
            <a:extLst>
              <a:ext uri="{FF2B5EF4-FFF2-40B4-BE49-F238E27FC236}">
                <a16:creationId xmlns:a16="http://schemas.microsoft.com/office/drawing/2014/main" id="{881B78FF-5808-E446-B8B3-4E666242CD48}"/>
              </a:ext>
            </a:extLst>
          </p:cNvPr>
          <p:cNvSpPr txBox="1"/>
          <p:nvPr/>
        </p:nvSpPr>
        <p:spPr>
          <a:xfrm>
            <a:off x="8775865" y="355600"/>
            <a:ext cx="2116605" cy="369332"/>
          </a:xfrm>
          <a:prstGeom prst="rect">
            <a:avLst/>
          </a:prstGeom>
          <a:noFill/>
        </p:spPr>
        <p:txBody>
          <a:bodyPr wrap="none" rtlCol="0">
            <a:spAutoFit/>
          </a:bodyPr>
          <a:lstStyle/>
          <a:p>
            <a:r>
              <a:rPr lang="fr-FR" dirty="0"/>
              <a:t>Cortex </a:t>
            </a:r>
            <a:r>
              <a:rPr lang="fr-FR" dirty="0" err="1"/>
              <a:t>orbito</a:t>
            </a:r>
            <a:r>
              <a:rPr lang="fr-FR" dirty="0"/>
              <a:t>-frontal</a:t>
            </a:r>
          </a:p>
        </p:txBody>
      </p:sp>
    </p:spTree>
    <p:extLst>
      <p:ext uri="{BB962C8B-B14F-4D97-AF65-F5344CB8AC3E}">
        <p14:creationId xmlns:p14="http://schemas.microsoft.com/office/powerpoint/2010/main" val="2568578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98B0415-37BC-5140-A9CF-D36CC8F20954}"/>
              </a:ext>
            </a:extLst>
          </p:cNvPr>
          <p:cNvPicPr/>
          <p:nvPr/>
        </p:nvPicPr>
        <p:blipFill>
          <a:blip r:embed="rId3"/>
          <a:stretch>
            <a:fillRect/>
          </a:stretch>
        </p:blipFill>
        <p:spPr>
          <a:xfrm>
            <a:off x="2232977" y="517207"/>
            <a:ext cx="7596823" cy="5293043"/>
          </a:xfrm>
          <a:prstGeom prst="rect">
            <a:avLst/>
          </a:prstGeom>
          <a:solidFill>
            <a:schemeClr val="bg1"/>
          </a:solidFill>
          <a:ln>
            <a:noFill/>
          </a:ln>
        </p:spPr>
      </p:pic>
      <p:sp>
        <p:nvSpPr>
          <p:cNvPr id="5" name="TextBox 4">
            <a:extLst>
              <a:ext uri="{FF2B5EF4-FFF2-40B4-BE49-F238E27FC236}">
                <a16:creationId xmlns:a16="http://schemas.microsoft.com/office/drawing/2014/main" id="{1FE9F656-97EA-D045-BFA8-9B5BFB30A080}"/>
              </a:ext>
            </a:extLst>
          </p:cNvPr>
          <p:cNvSpPr txBox="1"/>
          <p:nvPr/>
        </p:nvSpPr>
        <p:spPr>
          <a:xfrm>
            <a:off x="8661258" y="6363537"/>
            <a:ext cx="3172663" cy="276999"/>
          </a:xfrm>
          <a:prstGeom prst="rect">
            <a:avLst/>
          </a:prstGeom>
          <a:noFill/>
        </p:spPr>
        <p:txBody>
          <a:bodyPr wrap="none" rtlCol="0">
            <a:spAutoFit/>
          </a:bodyPr>
          <a:lstStyle/>
          <a:p>
            <a:r>
              <a:rPr lang="en-US" sz="1200" dirty="0" err="1">
                <a:latin typeface="Times"/>
                <a:cs typeface="Times"/>
              </a:rPr>
              <a:t>Berridge</a:t>
            </a:r>
            <a:r>
              <a:rPr lang="en-US" sz="1200" dirty="0">
                <a:latin typeface="Times"/>
                <a:cs typeface="Times"/>
              </a:rPr>
              <a:t> &amp; </a:t>
            </a:r>
            <a:r>
              <a:rPr lang="en-US" sz="1200" dirty="0" err="1">
                <a:latin typeface="Times"/>
                <a:cs typeface="Times"/>
              </a:rPr>
              <a:t>Kringelbach</a:t>
            </a:r>
            <a:r>
              <a:rPr lang="en-US" sz="1200" dirty="0">
                <a:latin typeface="Times"/>
                <a:cs typeface="Times"/>
              </a:rPr>
              <a:t> (2015).  Neuron, 6, 646</a:t>
            </a:r>
          </a:p>
        </p:txBody>
      </p:sp>
      <p:sp>
        <p:nvSpPr>
          <p:cNvPr id="6" name="Rectangle 5">
            <a:extLst>
              <a:ext uri="{FF2B5EF4-FFF2-40B4-BE49-F238E27FC236}">
                <a16:creationId xmlns:a16="http://schemas.microsoft.com/office/drawing/2014/main" id="{C326732B-3AD9-D042-973B-9F4E6FEC5F38}"/>
              </a:ext>
            </a:extLst>
          </p:cNvPr>
          <p:cNvSpPr/>
          <p:nvPr/>
        </p:nvSpPr>
        <p:spPr>
          <a:xfrm>
            <a:off x="4533900" y="5029200"/>
            <a:ext cx="571500" cy="12001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BDF4400C-D956-6B48-B775-1C611A0EF217}"/>
              </a:ext>
            </a:extLst>
          </p:cNvPr>
          <p:cNvSpPr/>
          <p:nvPr/>
        </p:nvSpPr>
        <p:spPr>
          <a:xfrm>
            <a:off x="4337222" y="5301049"/>
            <a:ext cx="1173892" cy="7414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2659893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FE9F656-97EA-D045-BFA8-9B5BFB30A080}"/>
              </a:ext>
            </a:extLst>
          </p:cNvPr>
          <p:cNvSpPr txBox="1"/>
          <p:nvPr/>
        </p:nvSpPr>
        <p:spPr>
          <a:xfrm>
            <a:off x="8661258" y="6363537"/>
            <a:ext cx="3172663" cy="276999"/>
          </a:xfrm>
          <a:prstGeom prst="rect">
            <a:avLst/>
          </a:prstGeom>
          <a:noFill/>
        </p:spPr>
        <p:txBody>
          <a:bodyPr wrap="none" rtlCol="0">
            <a:spAutoFit/>
          </a:bodyPr>
          <a:lstStyle/>
          <a:p>
            <a:r>
              <a:rPr lang="en-US" sz="1200" dirty="0" err="1">
                <a:latin typeface="Times"/>
                <a:cs typeface="Times"/>
              </a:rPr>
              <a:t>Berridge</a:t>
            </a:r>
            <a:r>
              <a:rPr lang="en-US" sz="1200" dirty="0">
                <a:latin typeface="Times"/>
                <a:cs typeface="Times"/>
              </a:rPr>
              <a:t> &amp; </a:t>
            </a:r>
            <a:r>
              <a:rPr lang="en-US" sz="1200" dirty="0" err="1">
                <a:latin typeface="Times"/>
                <a:cs typeface="Times"/>
              </a:rPr>
              <a:t>Kringelbach</a:t>
            </a:r>
            <a:r>
              <a:rPr lang="en-US" sz="1200" dirty="0">
                <a:latin typeface="Times"/>
                <a:cs typeface="Times"/>
              </a:rPr>
              <a:t> (2015).  Neuron, 6, 646</a:t>
            </a:r>
          </a:p>
        </p:txBody>
      </p:sp>
      <p:sp>
        <p:nvSpPr>
          <p:cNvPr id="6" name="Rectangle 5">
            <a:extLst>
              <a:ext uri="{FF2B5EF4-FFF2-40B4-BE49-F238E27FC236}">
                <a16:creationId xmlns:a16="http://schemas.microsoft.com/office/drawing/2014/main" id="{C326732B-3AD9-D042-973B-9F4E6FEC5F38}"/>
              </a:ext>
            </a:extLst>
          </p:cNvPr>
          <p:cNvSpPr/>
          <p:nvPr/>
        </p:nvSpPr>
        <p:spPr>
          <a:xfrm>
            <a:off x="4533900" y="5029200"/>
            <a:ext cx="571500" cy="12001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BDF4400C-D956-6B48-B775-1C611A0EF217}"/>
              </a:ext>
            </a:extLst>
          </p:cNvPr>
          <p:cNvSpPr/>
          <p:nvPr/>
        </p:nvSpPr>
        <p:spPr>
          <a:xfrm>
            <a:off x="4337222" y="5301049"/>
            <a:ext cx="1173892" cy="7414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8" name="Picture 7">
            <a:extLst>
              <a:ext uri="{FF2B5EF4-FFF2-40B4-BE49-F238E27FC236}">
                <a16:creationId xmlns:a16="http://schemas.microsoft.com/office/drawing/2014/main" id="{F9E46170-965A-764A-9131-88417E580015}"/>
              </a:ext>
            </a:extLst>
          </p:cNvPr>
          <p:cNvPicPr/>
          <p:nvPr/>
        </p:nvPicPr>
        <p:blipFill>
          <a:blip r:embed="rId3"/>
          <a:stretch>
            <a:fillRect/>
          </a:stretch>
        </p:blipFill>
        <p:spPr>
          <a:xfrm>
            <a:off x="2429327" y="347559"/>
            <a:ext cx="6728888" cy="5694895"/>
          </a:xfrm>
          <a:prstGeom prst="rect">
            <a:avLst/>
          </a:prstGeom>
        </p:spPr>
      </p:pic>
    </p:spTree>
    <p:extLst>
      <p:ext uri="{BB962C8B-B14F-4D97-AF65-F5344CB8AC3E}">
        <p14:creationId xmlns:p14="http://schemas.microsoft.com/office/powerpoint/2010/main" val="42592899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A33FD9-3D6F-FF47-A4B2-E4E549EBEB87}"/>
              </a:ext>
            </a:extLst>
          </p:cNvPr>
          <p:cNvSpPr txBox="1"/>
          <p:nvPr/>
        </p:nvSpPr>
        <p:spPr>
          <a:xfrm>
            <a:off x="420624" y="274320"/>
            <a:ext cx="1143455" cy="369332"/>
          </a:xfrm>
          <a:prstGeom prst="rect">
            <a:avLst/>
          </a:prstGeom>
          <a:noFill/>
          <a:ln>
            <a:solidFill>
              <a:schemeClr val="tx1"/>
            </a:solidFill>
          </a:ln>
        </p:spPr>
        <p:txBody>
          <a:bodyPr wrap="none" rtlCol="0">
            <a:spAutoFit/>
          </a:bodyPr>
          <a:lstStyle/>
          <a:p>
            <a:r>
              <a:rPr lang="fr-FR" dirty="0"/>
              <a:t>TIME-OUT</a:t>
            </a:r>
          </a:p>
        </p:txBody>
      </p:sp>
      <p:sp>
        <p:nvSpPr>
          <p:cNvPr id="2" name="TextBox 1">
            <a:extLst>
              <a:ext uri="{FF2B5EF4-FFF2-40B4-BE49-F238E27FC236}">
                <a16:creationId xmlns:a16="http://schemas.microsoft.com/office/drawing/2014/main" id="{11F3241E-1CB3-2049-93C1-8C22CFD7751A}"/>
              </a:ext>
            </a:extLst>
          </p:cNvPr>
          <p:cNvSpPr txBox="1"/>
          <p:nvPr/>
        </p:nvSpPr>
        <p:spPr>
          <a:xfrm>
            <a:off x="1386646" y="2626911"/>
            <a:ext cx="10415887" cy="369332"/>
          </a:xfrm>
          <a:prstGeom prst="rect">
            <a:avLst/>
          </a:prstGeom>
          <a:noFill/>
        </p:spPr>
        <p:txBody>
          <a:bodyPr wrap="square" rtlCol="0">
            <a:spAutoFit/>
          </a:bodyPr>
          <a:lstStyle/>
          <a:p>
            <a:r>
              <a:rPr lang="fr-FR" dirty="0"/>
              <a:t>Qu’est-ce qu’un hot spot ?</a:t>
            </a:r>
          </a:p>
        </p:txBody>
      </p:sp>
      <p:sp>
        <p:nvSpPr>
          <p:cNvPr id="5" name="TextBox 4">
            <a:extLst>
              <a:ext uri="{FF2B5EF4-FFF2-40B4-BE49-F238E27FC236}">
                <a16:creationId xmlns:a16="http://schemas.microsoft.com/office/drawing/2014/main" id="{11BA3822-8933-2747-8576-1CB593B0588B}"/>
              </a:ext>
            </a:extLst>
          </p:cNvPr>
          <p:cNvSpPr txBox="1"/>
          <p:nvPr/>
        </p:nvSpPr>
        <p:spPr>
          <a:xfrm>
            <a:off x="1386645" y="3405844"/>
            <a:ext cx="10415887" cy="369332"/>
          </a:xfrm>
          <a:prstGeom prst="rect">
            <a:avLst/>
          </a:prstGeom>
          <a:noFill/>
        </p:spPr>
        <p:txBody>
          <a:bodyPr wrap="square" rtlCol="0">
            <a:spAutoFit/>
          </a:bodyPr>
          <a:lstStyle/>
          <a:p>
            <a:r>
              <a:rPr lang="fr-FR" dirty="0"/>
              <a:t>Les hot spots sont-ils les « centres de plaisir du cerveau » ?</a:t>
            </a:r>
          </a:p>
        </p:txBody>
      </p:sp>
      <p:sp>
        <p:nvSpPr>
          <p:cNvPr id="6" name="TextBox 5">
            <a:extLst>
              <a:ext uri="{FF2B5EF4-FFF2-40B4-BE49-F238E27FC236}">
                <a16:creationId xmlns:a16="http://schemas.microsoft.com/office/drawing/2014/main" id="{47F0279E-6EAA-AE40-8D17-FEFA491E4AFA}"/>
              </a:ext>
            </a:extLst>
          </p:cNvPr>
          <p:cNvSpPr txBox="1"/>
          <p:nvPr/>
        </p:nvSpPr>
        <p:spPr>
          <a:xfrm>
            <a:off x="1386644" y="4303311"/>
            <a:ext cx="10415887" cy="369332"/>
          </a:xfrm>
          <a:prstGeom prst="rect">
            <a:avLst/>
          </a:prstGeom>
          <a:noFill/>
        </p:spPr>
        <p:txBody>
          <a:bodyPr wrap="square" rtlCol="0">
            <a:spAutoFit/>
          </a:bodyPr>
          <a:lstStyle/>
          <a:p>
            <a:r>
              <a:rPr lang="fr-FR" dirty="0"/>
              <a:t>Les données en </a:t>
            </a:r>
            <a:r>
              <a:rPr lang="fr-FR" dirty="0" err="1"/>
              <a:t>neuroimagerie</a:t>
            </a:r>
            <a:r>
              <a:rPr lang="fr-FR" dirty="0"/>
              <a:t> permet-elles d’identifier les régions impliqués dans la sensation de plaisir?</a:t>
            </a:r>
          </a:p>
        </p:txBody>
      </p:sp>
      <p:sp>
        <p:nvSpPr>
          <p:cNvPr id="7" name="TextBox 6">
            <a:extLst>
              <a:ext uri="{FF2B5EF4-FFF2-40B4-BE49-F238E27FC236}">
                <a16:creationId xmlns:a16="http://schemas.microsoft.com/office/drawing/2014/main" id="{D1AD53AA-BF52-6540-9E6D-A70DCFD54091}"/>
              </a:ext>
            </a:extLst>
          </p:cNvPr>
          <p:cNvSpPr txBox="1"/>
          <p:nvPr/>
        </p:nvSpPr>
        <p:spPr>
          <a:xfrm>
            <a:off x="1386643" y="1808846"/>
            <a:ext cx="10415887" cy="369332"/>
          </a:xfrm>
          <a:prstGeom prst="rect">
            <a:avLst/>
          </a:prstGeom>
          <a:noFill/>
        </p:spPr>
        <p:txBody>
          <a:bodyPr wrap="square" rtlCol="0">
            <a:spAutoFit/>
          </a:bodyPr>
          <a:lstStyle/>
          <a:p>
            <a:r>
              <a:rPr lang="fr-FR" dirty="0"/>
              <a:t>A quoi correspond en neurosciences le concept de « </a:t>
            </a:r>
            <a:r>
              <a:rPr lang="fr-FR" dirty="0" err="1"/>
              <a:t>internal</a:t>
            </a:r>
            <a:r>
              <a:rPr lang="fr-FR" dirty="0"/>
              <a:t> </a:t>
            </a:r>
            <a:r>
              <a:rPr lang="fr-FR" dirty="0" err="1"/>
              <a:t>reward</a:t>
            </a:r>
            <a:r>
              <a:rPr lang="fr-FR" dirty="0"/>
              <a:t> </a:t>
            </a:r>
            <a:r>
              <a:rPr lang="fr-FR" dirty="0" err="1"/>
              <a:t>currency</a:t>
            </a:r>
            <a:r>
              <a:rPr lang="fr-FR" dirty="0"/>
              <a:t> »?</a:t>
            </a:r>
          </a:p>
        </p:txBody>
      </p:sp>
    </p:spTree>
    <p:extLst>
      <p:ext uri="{BB962C8B-B14F-4D97-AF65-F5344CB8AC3E}">
        <p14:creationId xmlns:p14="http://schemas.microsoft.com/office/powerpoint/2010/main" val="1204292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DD5858-9785-9E47-AD05-6C842FD6B391}"/>
              </a:ext>
            </a:extLst>
          </p:cNvPr>
          <p:cNvPicPr>
            <a:picLocks noChangeAspect="1"/>
          </p:cNvPicPr>
          <p:nvPr/>
        </p:nvPicPr>
        <p:blipFill>
          <a:blip r:embed="rId2"/>
          <a:stretch>
            <a:fillRect/>
          </a:stretch>
        </p:blipFill>
        <p:spPr>
          <a:xfrm>
            <a:off x="324345" y="221260"/>
            <a:ext cx="2005238" cy="1833171"/>
          </a:xfrm>
          <a:prstGeom prst="rect">
            <a:avLst/>
          </a:prstGeom>
        </p:spPr>
      </p:pic>
      <p:sp>
        <p:nvSpPr>
          <p:cNvPr id="5" name="TextBox 4">
            <a:extLst>
              <a:ext uri="{FF2B5EF4-FFF2-40B4-BE49-F238E27FC236}">
                <a16:creationId xmlns:a16="http://schemas.microsoft.com/office/drawing/2014/main" id="{412DB06B-0053-444E-BFA2-2A379DA15730}"/>
              </a:ext>
            </a:extLst>
          </p:cNvPr>
          <p:cNvSpPr txBox="1"/>
          <p:nvPr/>
        </p:nvSpPr>
        <p:spPr>
          <a:xfrm>
            <a:off x="106982" y="2054431"/>
            <a:ext cx="2439963" cy="369332"/>
          </a:xfrm>
          <a:prstGeom prst="rect">
            <a:avLst/>
          </a:prstGeom>
          <a:noFill/>
        </p:spPr>
        <p:txBody>
          <a:bodyPr wrap="none" rtlCol="0">
            <a:spAutoFit/>
          </a:bodyPr>
          <a:lstStyle/>
          <a:p>
            <a:r>
              <a:rPr lang="fr-FR" dirty="0"/>
              <a:t>Camillo </a:t>
            </a:r>
            <a:r>
              <a:rPr lang="fr-FR" dirty="0" err="1"/>
              <a:t>Padoa-Schioppa</a:t>
            </a:r>
            <a:endParaRPr lang="fr-FR" dirty="0"/>
          </a:p>
        </p:txBody>
      </p:sp>
      <p:pic>
        <p:nvPicPr>
          <p:cNvPr id="6" name="Picture 5">
            <a:extLst>
              <a:ext uri="{FF2B5EF4-FFF2-40B4-BE49-F238E27FC236}">
                <a16:creationId xmlns:a16="http://schemas.microsoft.com/office/drawing/2014/main" id="{EEC25448-926A-B548-B8E7-193C41AF5B54}"/>
              </a:ext>
            </a:extLst>
          </p:cNvPr>
          <p:cNvPicPr>
            <a:picLocks noChangeAspect="1"/>
          </p:cNvPicPr>
          <p:nvPr/>
        </p:nvPicPr>
        <p:blipFill>
          <a:blip r:embed="rId3"/>
          <a:stretch>
            <a:fillRect/>
          </a:stretch>
        </p:blipFill>
        <p:spPr>
          <a:xfrm>
            <a:off x="3237511" y="1001363"/>
            <a:ext cx="6477000" cy="2844800"/>
          </a:xfrm>
          <a:prstGeom prst="rect">
            <a:avLst/>
          </a:prstGeom>
        </p:spPr>
      </p:pic>
      <p:sp>
        <p:nvSpPr>
          <p:cNvPr id="9" name="Rectangle 8">
            <a:extLst>
              <a:ext uri="{FF2B5EF4-FFF2-40B4-BE49-F238E27FC236}">
                <a16:creationId xmlns:a16="http://schemas.microsoft.com/office/drawing/2014/main" id="{303947B1-9B7C-9E49-AB7A-B3E1E9D8EBD5}"/>
              </a:ext>
            </a:extLst>
          </p:cNvPr>
          <p:cNvSpPr/>
          <p:nvPr/>
        </p:nvSpPr>
        <p:spPr>
          <a:xfrm>
            <a:off x="5153889" y="1597231"/>
            <a:ext cx="4251367" cy="24641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extBox 9">
            <a:extLst>
              <a:ext uri="{FF2B5EF4-FFF2-40B4-BE49-F238E27FC236}">
                <a16:creationId xmlns:a16="http://schemas.microsoft.com/office/drawing/2014/main" id="{3E2CEC01-9244-7040-98D0-FA9686056490}"/>
              </a:ext>
            </a:extLst>
          </p:cNvPr>
          <p:cNvSpPr txBox="1"/>
          <p:nvPr/>
        </p:nvSpPr>
        <p:spPr>
          <a:xfrm>
            <a:off x="8489808" y="6392956"/>
            <a:ext cx="3311740" cy="276999"/>
          </a:xfrm>
          <a:prstGeom prst="rect">
            <a:avLst/>
          </a:prstGeom>
          <a:noFill/>
        </p:spPr>
        <p:txBody>
          <a:bodyPr wrap="none" rtlCol="0">
            <a:spAutoFit/>
          </a:bodyPr>
          <a:lstStyle/>
          <a:p>
            <a:r>
              <a:rPr lang="en-US" sz="1200" dirty="0" err="1">
                <a:latin typeface="Times"/>
                <a:cs typeface="Times"/>
              </a:rPr>
              <a:t>Padoa-Schioppa</a:t>
            </a:r>
            <a:r>
              <a:rPr lang="en-US" sz="1200" dirty="0">
                <a:latin typeface="Times"/>
                <a:cs typeface="Times"/>
              </a:rPr>
              <a:t> &amp; Assad (2006). </a:t>
            </a:r>
            <a:r>
              <a:rPr lang="en-US" sz="1200" i="1" dirty="0">
                <a:latin typeface="Times"/>
                <a:cs typeface="Times"/>
              </a:rPr>
              <a:t>Nature</a:t>
            </a:r>
            <a:r>
              <a:rPr lang="en-US" sz="1200" dirty="0">
                <a:latin typeface="Times"/>
                <a:cs typeface="Times"/>
              </a:rPr>
              <a:t>, 441 223 </a:t>
            </a:r>
          </a:p>
        </p:txBody>
      </p:sp>
    </p:spTree>
    <p:extLst>
      <p:ext uri="{BB962C8B-B14F-4D97-AF65-F5344CB8AC3E}">
        <p14:creationId xmlns:p14="http://schemas.microsoft.com/office/powerpoint/2010/main" val="2460803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DD5858-9785-9E47-AD05-6C842FD6B391}"/>
              </a:ext>
            </a:extLst>
          </p:cNvPr>
          <p:cNvPicPr>
            <a:picLocks noChangeAspect="1"/>
          </p:cNvPicPr>
          <p:nvPr/>
        </p:nvPicPr>
        <p:blipFill>
          <a:blip r:embed="rId2"/>
          <a:stretch>
            <a:fillRect/>
          </a:stretch>
        </p:blipFill>
        <p:spPr>
          <a:xfrm>
            <a:off x="324345" y="221260"/>
            <a:ext cx="2005238" cy="1833171"/>
          </a:xfrm>
          <a:prstGeom prst="rect">
            <a:avLst/>
          </a:prstGeom>
        </p:spPr>
      </p:pic>
      <p:sp>
        <p:nvSpPr>
          <p:cNvPr id="5" name="TextBox 4">
            <a:extLst>
              <a:ext uri="{FF2B5EF4-FFF2-40B4-BE49-F238E27FC236}">
                <a16:creationId xmlns:a16="http://schemas.microsoft.com/office/drawing/2014/main" id="{412DB06B-0053-444E-BFA2-2A379DA15730}"/>
              </a:ext>
            </a:extLst>
          </p:cNvPr>
          <p:cNvSpPr txBox="1"/>
          <p:nvPr/>
        </p:nvSpPr>
        <p:spPr>
          <a:xfrm>
            <a:off x="106982" y="2054431"/>
            <a:ext cx="2439963" cy="369332"/>
          </a:xfrm>
          <a:prstGeom prst="rect">
            <a:avLst/>
          </a:prstGeom>
          <a:noFill/>
        </p:spPr>
        <p:txBody>
          <a:bodyPr wrap="none" rtlCol="0">
            <a:spAutoFit/>
          </a:bodyPr>
          <a:lstStyle/>
          <a:p>
            <a:r>
              <a:rPr lang="fr-FR" dirty="0"/>
              <a:t>Camillo </a:t>
            </a:r>
            <a:r>
              <a:rPr lang="fr-FR" dirty="0" err="1"/>
              <a:t>Padoa-Schioppa</a:t>
            </a:r>
            <a:endParaRPr lang="fr-FR" dirty="0"/>
          </a:p>
        </p:txBody>
      </p:sp>
      <p:pic>
        <p:nvPicPr>
          <p:cNvPr id="6" name="Picture 5">
            <a:extLst>
              <a:ext uri="{FF2B5EF4-FFF2-40B4-BE49-F238E27FC236}">
                <a16:creationId xmlns:a16="http://schemas.microsoft.com/office/drawing/2014/main" id="{EEC25448-926A-B548-B8E7-193C41AF5B54}"/>
              </a:ext>
            </a:extLst>
          </p:cNvPr>
          <p:cNvPicPr>
            <a:picLocks noChangeAspect="1"/>
          </p:cNvPicPr>
          <p:nvPr/>
        </p:nvPicPr>
        <p:blipFill>
          <a:blip r:embed="rId3"/>
          <a:stretch>
            <a:fillRect/>
          </a:stretch>
        </p:blipFill>
        <p:spPr>
          <a:xfrm>
            <a:off x="3237511" y="1001363"/>
            <a:ext cx="6477000" cy="2844800"/>
          </a:xfrm>
          <a:prstGeom prst="rect">
            <a:avLst/>
          </a:prstGeom>
        </p:spPr>
      </p:pic>
      <p:sp>
        <p:nvSpPr>
          <p:cNvPr id="9" name="Rectangle 8">
            <a:extLst>
              <a:ext uri="{FF2B5EF4-FFF2-40B4-BE49-F238E27FC236}">
                <a16:creationId xmlns:a16="http://schemas.microsoft.com/office/drawing/2014/main" id="{303947B1-9B7C-9E49-AB7A-B3E1E9D8EBD5}"/>
              </a:ext>
            </a:extLst>
          </p:cNvPr>
          <p:cNvSpPr/>
          <p:nvPr/>
        </p:nvSpPr>
        <p:spPr>
          <a:xfrm>
            <a:off x="6543304" y="1597231"/>
            <a:ext cx="2861952" cy="24641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extBox 9">
            <a:extLst>
              <a:ext uri="{FF2B5EF4-FFF2-40B4-BE49-F238E27FC236}">
                <a16:creationId xmlns:a16="http://schemas.microsoft.com/office/drawing/2014/main" id="{3E2CEC01-9244-7040-98D0-FA9686056490}"/>
              </a:ext>
            </a:extLst>
          </p:cNvPr>
          <p:cNvSpPr txBox="1"/>
          <p:nvPr/>
        </p:nvSpPr>
        <p:spPr>
          <a:xfrm>
            <a:off x="8489808" y="6392956"/>
            <a:ext cx="3311740" cy="276999"/>
          </a:xfrm>
          <a:prstGeom prst="rect">
            <a:avLst/>
          </a:prstGeom>
          <a:noFill/>
        </p:spPr>
        <p:txBody>
          <a:bodyPr wrap="none" rtlCol="0">
            <a:spAutoFit/>
          </a:bodyPr>
          <a:lstStyle/>
          <a:p>
            <a:r>
              <a:rPr lang="en-US" sz="1200" dirty="0" err="1">
                <a:latin typeface="Times"/>
                <a:cs typeface="Times"/>
              </a:rPr>
              <a:t>Padoa-Schioppa</a:t>
            </a:r>
            <a:r>
              <a:rPr lang="en-US" sz="1200" dirty="0">
                <a:latin typeface="Times"/>
                <a:cs typeface="Times"/>
              </a:rPr>
              <a:t> &amp; Assad (2006). </a:t>
            </a:r>
            <a:r>
              <a:rPr lang="en-US" sz="1200" i="1" dirty="0">
                <a:latin typeface="Times"/>
                <a:cs typeface="Times"/>
              </a:rPr>
              <a:t>Nature</a:t>
            </a:r>
            <a:r>
              <a:rPr lang="en-US" sz="1200" dirty="0">
                <a:latin typeface="Times"/>
                <a:cs typeface="Times"/>
              </a:rPr>
              <a:t>, 441 223 </a:t>
            </a:r>
          </a:p>
        </p:txBody>
      </p:sp>
      <p:sp>
        <p:nvSpPr>
          <p:cNvPr id="2" name="Rectangle 1">
            <a:extLst>
              <a:ext uri="{FF2B5EF4-FFF2-40B4-BE49-F238E27FC236}">
                <a16:creationId xmlns:a16="http://schemas.microsoft.com/office/drawing/2014/main" id="{D779EA0A-13B7-B744-B21E-509D4A8E3700}"/>
              </a:ext>
            </a:extLst>
          </p:cNvPr>
          <p:cNvSpPr/>
          <p:nvPr/>
        </p:nvSpPr>
        <p:spPr>
          <a:xfrm>
            <a:off x="5937662" y="1389413"/>
            <a:ext cx="831273" cy="570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1" name="Straight Arrow Connector 10">
            <a:extLst>
              <a:ext uri="{FF2B5EF4-FFF2-40B4-BE49-F238E27FC236}">
                <a16:creationId xmlns:a16="http://schemas.microsoft.com/office/drawing/2014/main" id="{5EA26094-D65A-894E-98B0-CFA633D54AA8}"/>
              </a:ext>
            </a:extLst>
          </p:cNvPr>
          <p:cNvCxnSpPr/>
          <p:nvPr/>
        </p:nvCxnSpPr>
        <p:spPr>
          <a:xfrm flipH="1" flipV="1">
            <a:off x="5486400" y="2885704"/>
            <a:ext cx="534390" cy="2054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CA7E6E5-DC5A-9949-8AE3-FAFEED9E9667}"/>
              </a:ext>
            </a:extLst>
          </p:cNvPr>
          <p:cNvCxnSpPr/>
          <p:nvPr/>
        </p:nvCxnSpPr>
        <p:spPr>
          <a:xfrm flipV="1">
            <a:off x="6032665" y="2956956"/>
            <a:ext cx="166254" cy="19831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BE5F0FB-D552-D144-9688-0E8632832B0D}"/>
              </a:ext>
            </a:extLst>
          </p:cNvPr>
          <p:cNvSpPr txBox="1"/>
          <p:nvPr/>
        </p:nvSpPr>
        <p:spPr>
          <a:xfrm>
            <a:off x="4903115" y="5042492"/>
            <a:ext cx="2069093" cy="369332"/>
          </a:xfrm>
          <a:prstGeom prst="rect">
            <a:avLst/>
          </a:prstGeom>
          <a:noFill/>
        </p:spPr>
        <p:txBody>
          <a:bodyPr wrap="none" rtlCol="0">
            <a:spAutoFit/>
          </a:bodyPr>
          <a:lstStyle/>
          <a:p>
            <a:r>
              <a:rPr lang="fr-FR" dirty="0"/>
              <a:t>Différentes couleurs</a:t>
            </a:r>
          </a:p>
        </p:txBody>
      </p:sp>
      <p:sp>
        <p:nvSpPr>
          <p:cNvPr id="15" name="TextBox 14">
            <a:extLst>
              <a:ext uri="{FF2B5EF4-FFF2-40B4-BE49-F238E27FC236}">
                <a16:creationId xmlns:a16="http://schemas.microsoft.com/office/drawing/2014/main" id="{72F16F02-5240-D146-BFD3-EC429E6D2A4B}"/>
              </a:ext>
            </a:extLst>
          </p:cNvPr>
          <p:cNvSpPr txBox="1"/>
          <p:nvPr/>
        </p:nvSpPr>
        <p:spPr>
          <a:xfrm>
            <a:off x="3876965" y="5407338"/>
            <a:ext cx="4952666" cy="646331"/>
          </a:xfrm>
          <a:prstGeom prst="rect">
            <a:avLst/>
          </a:prstGeom>
          <a:noFill/>
        </p:spPr>
        <p:txBody>
          <a:bodyPr wrap="square" rtlCol="0">
            <a:spAutoFit/>
          </a:bodyPr>
          <a:lstStyle/>
          <a:p>
            <a:r>
              <a:rPr lang="fr-FR" dirty="0"/>
              <a:t>La couleur indique le type de jus de fruit que le singe peut obtenir</a:t>
            </a:r>
          </a:p>
        </p:txBody>
      </p:sp>
      <p:cxnSp>
        <p:nvCxnSpPr>
          <p:cNvPr id="7" name="Straight Arrow Connector 6">
            <a:extLst>
              <a:ext uri="{FF2B5EF4-FFF2-40B4-BE49-F238E27FC236}">
                <a16:creationId xmlns:a16="http://schemas.microsoft.com/office/drawing/2014/main" id="{929241B7-08F6-D34E-8E66-7AAD6FFFC13C}"/>
              </a:ext>
            </a:extLst>
          </p:cNvPr>
          <p:cNvCxnSpPr/>
          <p:nvPr/>
        </p:nvCxnSpPr>
        <p:spPr>
          <a:xfrm flipH="1">
            <a:off x="5486400" y="1151906"/>
            <a:ext cx="368135" cy="1425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543D5377-4EBF-C940-877B-6EE36DF214FE}"/>
              </a:ext>
            </a:extLst>
          </p:cNvPr>
          <p:cNvCxnSpPr>
            <a:cxnSpLocks/>
          </p:cNvCxnSpPr>
          <p:nvPr/>
        </p:nvCxnSpPr>
        <p:spPr>
          <a:xfrm>
            <a:off x="5854535" y="1151906"/>
            <a:ext cx="344384" cy="1271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EDAF224-745A-AF44-A06E-3C52B4022134}"/>
              </a:ext>
            </a:extLst>
          </p:cNvPr>
          <p:cNvSpPr txBox="1"/>
          <p:nvPr/>
        </p:nvSpPr>
        <p:spPr>
          <a:xfrm>
            <a:off x="4213297" y="652966"/>
            <a:ext cx="4276511" cy="646331"/>
          </a:xfrm>
          <a:prstGeom prst="rect">
            <a:avLst/>
          </a:prstGeom>
          <a:noFill/>
        </p:spPr>
        <p:txBody>
          <a:bodyPr wrap="square" rtlCol="0">
            <a:spAutoFit/>
          </a:bodyPr>
          <a:lstStyle/>
          <a:p>
            <a:r>
              <a:rPr lang="fr-FR" dirty="0"/>
              <a:t>Le nombre de carré indique la quantité de jus de fruit</a:t>
            </a:r>
          </a:p>
        </p:txBody>
      </p:sp>
    </p:spTree>
    <p:extLst>
      <p:ext uri="{BB962C8B-B14F-4D97-AF65-F5344CB8AC3E}">
        <p14:creationId xmlns:p14="http://schemas.microsoft.com/office/powerpoint/2010/main" val="2452495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DD5858-9785-9E47-AD05-6C842FD6B391}"/>
              </a:ext>
            </a:extLst>
          </p:cNvPr>
          <p:cNvPicPr>
            <a:picLocks noChangeAspect="1"/>
          </p:cNvPicPr>
          <p:nvPr/>
        </p:nvPicPr>
        <p:blipFill>
          <a:blip r:embed="rId2"/>
          <a:stretch>
            <a:fillRect/>
          </a:stretch>
        </p:blipFill>
        <p:spPr>
          <a:xfrm>
            <a:off x="324345" y="221260"/>
            <a:ext cx="2005238" cy="1833171"/>
          </a:xfrm>
          <a:prstGeom prst="rect">
            <a:avLst/>
          </a:prstGeom>
        </p:spPr>
      </p:pic>
      <p:sp>
        <p:nvSpPr>
          <p:cNvPr id="5" name="TextBox 4">
            <a:extLst>
              <a:ext uri="{FF2B5EF4-FFF2-40B4-BE49-F238E27FC236}">
                <a16:creationId xmlns:a16="http://schemas.microsoft.com/office/drawing/2014/main" id="{412DB06B-0053-444E-BFA2-2A379DA15730}"/>
              </a:ext>
            </a:extLst>
          </p:cNvPr>
          <p:cNvSpPr txBox="1"/>
          <p:nvPr/>
        </p:nvSpPr>
        <p:spPr>
          <a:xfrm>
            <a:off x="106982" y="2054431"/>
            <a:ext cx="2439963" cy="369332"/>
          </a:xfrm>
          <a:prstGeom prst="rect">
            <a:avLst/>
          </a:prstGeom>
          <a:noFill/>
        </p:spPr>
        <p:txBody>
          <a:bodyPr wrap="none" rtlCol="0">
            <a:spAutoFit/>
          </a:bodyPr>
          <a:lstStyle/>
          <a:p>
            <a:r>
              <a:rPr lang="fr-FR" dirty="0"/>
              <a:t>Camillo </a:t>
            </a:r>
            <a:r>
              <a:rPr lang="fr-FR" dirty="0" err="1"/>
              <a:t>Padoa-Schioppa</a:t>
            </a:r>
            <a:endParaRPr lang="fr-FR" dirty="0"/>
          </a:p>
        </p:txBody>
      </p:sp>
      <p:pic>
        <p:nvPicPr>
          <p:cNvPr id="6" name="Picture 5">
            <a:extLst>
              <a:ext uri="{FF2B5EF4-FFF2-40B4-BE49-F238E27FC236}">
                <a16:creationId xmlns:a16="http://schemas.microsoft.com/office/drawing/2014/main" id="{EEC25448-926A-B548-B8E7-193C41AF5B54}"/>
              </a:ext>
            </a:extLst>
          </p:cNvPr>
          <p:cNvPicPr>
            <a:picLocks noChangeAspect="1"/>
          </p:cNvPicPr>
          <p:nvPr/>
        </p:nvPicPr>
        <p:blipFill>
          <a:blip r:embed="rId3"/>
          <a:stretch>
            <a:fillRect/>
          </a:stretch>
        </p:blipFill>
        <p:spPr>
          <a:xfrm>
            <a:off x="3237511" y="1001363"/>
            <a:ext cx="6477000" cy="2844800"/>
          </a:xfrm>
          <a:prstGeom prst="rect">
            <a:avLst/>
          </a:prstGeom>
        </p:spPr>
      </p:pic>
      <p:sp>
        <p:nvSpPr>
          <p:cNvPr id="9" name="Rectangle 8">
            <a:extLst>
              <a:ext uri="{FF2B5EF4-FFF2-40B4-BE49-F238E27FC236}">
                <a16:creationId xmlns:a16="http://schemas.microsoft.com/office/drawing/2014/main" id="{303947B1-9B7C-9E49-AB7A-B3E1E9D8EBD5}"/>
              </a:ext>
            </a:extLst>
          </p:cNvPr>
          <p:cNvSpPr/>
          <p:nvPr/>
        </p:nvSpPr>
        <p:spPr>
          <a:xfrm>
            <a:off x="7885216" y="1597231"/>
            <a:ext cx="1520040" cy="24641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extBox 9">
            <a:extLst>
              <a:ext uri="{FF2B5EF4-FFF2-40B4-BE49-F238E27FC236}">
                <a16:creationId xmlns:a16="http://schemas.microsoft.com/office/drawing/2014/main" id="{3E2CEC01-9244-7040-98D0-FA9686056490}"/>
              </a:ext>
            </a:extLst>
          </p:cNvPr>
          <p:cNvSpPr txBox="1"/>
          <p:nvPr/>
        </p:nvSpPr>
        <p:spPr>
          <a:xfrm>
            <a:off x="8489808" y="6392956"/>
            <a:ext cx="3311740" cy="276999"/>
          </a:xfrm>
          <a:prstGeom prst="rect">
            <a:avLst/>
          </a:prstGeom>
          <a:noFill/>
        </p:spPr>
        <p:txBody>
          <a:bodyPr wrap="none" rtlCol="0">
            <a:spAutoFit/>
          </a:bodyPr>
          <a:lstStyle/>
          <a:p>
            <a:r>
              <a:rPr lang="en-US" sz="1200" dirty="0" err="1">
                <a:latin typeface="Times"/>
                <a:cs typeface="Times"/>
              </a:rPr>
              <a:t>Padoa-Schioppa</a:t>
            </a:r>
            <a:r>
              <a:rPr lang="en-US" sz="1200" dirty="0">
                <a:latin typeface="Times"/>
                <a:cs typeface="Times"/>
              </a:rPr>
              <a:t> &amp; Assad (2006). </a:t>
            </a:r>
            <a:r>
              <a:rPr lang="en-US" sz="1200" i="1" dirty="0">
                <a:latin typeface="Times"/>
                <a:cs typeface="Times"/>
              </a:rPr>
              <a:t>Nature</a:t>
            </a:r>
            <a:r>
              <a:rPr lang="en-US" sz="1200" dirty="0">
                <a:latin typeface="Times"/>
                <a:cs typeface="Times"/>
              </a:rPr>
              <a:t>, 441 223 </a:t>
            </a:r>
          </a:p>
        </p:txBody>
      </p:sp>
    </p:spTree>
    <p:extLst>
      <p:ext uri="{BB962C8B-B14F-4D97-AF65-F5344CB8AC3E}">
        <p14:creationId xmlns:p14="http://schemas.microsoft.com/office/powerpoint/2010/main" val="1854772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3A5ECBC-0C62-F845-9D52-75DBB6C6A2BF}"/>
              </a:ext>
            </a:extLst>
          </p:cNvPr>
          <p:cNvPicPr>
            <a:picLocks noChangeAspect="1"/>
          </p:cNvPicPr>
          <p:nvPr/>
        </p:nvPicPr>
        <p:blipFill>
          <a:blip r:embed="rId2"/>
          <a:stretch>
            <a:fillRect/>
          </a:stretch>
        </p:blipFill>
        <p:spPr>
          <a:xfrm>
            <a:off x="5182177" y="3826355"/>
            <a:ext cx="3822700" cy="2705100"/>
          </a:xfrm>
          <a:prstGeom prst="rect">
            <a:avLst/>
          </a:prstGeom>
        </p:spPr>
      </p:pic>
      <p:pic>
        <p:nvPicPr>
          <p:cNvPr id="4" name="Picture 3">
            <a:extLst>
              <a:ext uri="{FF2B5EF4-FFF2-40B4-BE49-F238E27FC236}">
                <a16:creationId xmlns:a16="http://schemas.microsoft.com/office/drawing/2014/main" id="{44DD5858-9785-9E47-AD05-6C842FD6B391}"/>
              </a:ext>
            </a:extLst>
          </p:cNvPr>
          <p:cNvPicPr>
            <a:picLocks noChangeAspect="1"/>
          </p:cNvPicPr>
          <p:nvPr/>
        </p:nvPicPr>
        <p:blipFill>
          <a:blip r:embed="rId3"/>
          <a:stretch>
            <a:fillRect/>
          </a:stretch>
        </p:blipFill>
        <p:spPr>
          <a:xfrm>
            <a:off x="324345" y="221260"/>
            <a:ext cx="2005238" cy="1833171"/>
          </a:xfrm>
          <a:prstGeom prst="rect">
            <a:avLst/>
          </a:prstGeom>
        </p:spPr>
      </p:pic>
      <p:sp>
        <p:nvSpPr>
          <p:cNvPr id="5" name="TextBox 4">
            <a:extLst>
              <a:ext uri="{FF2B5EF4-FFF2-40B4-BE49-F238E27FC236}">
                <a16:creationId xmlns:a16="http://schemas.microsoft.com/office/drawing/2014/main" id="{412DB06B-0053-444E-BFA2-2A379DA15730}"/>
              </a:ext>
            </a:extLst>
          </p:cNvPr>
          <p:cNvSpPr txBox="1"/>
          <p:nvPr/>
        </p:nvSpPr>
        <p:spPr>
          <a:xfrm>
            <a:off x="106982" y="2054431"/>
            <a:ext cx="2439963" cy="369332"/>
          </a:xfrm>
          <a:prstGeom prst="rect">
            <a:avLst/>
          </a:prstGeom>
          <a:noFill/>
        </p:spPr>
        <p:txBody>
          <a:bodyPr wrap="none" rtlCol="0">
            <a:spAutoFit/>
          </a:bodyPr>
          <a:lstStyle/>
          <a:p>
            <a:r>
              <a:rPr lang="fr-FR" dirty="0"/>
              <a:t>Camillo </a:t>
            </a:r>
            <a:r>
              <a:rPr lang="fr-FR" dirty="0" err="1"/>
              <a:t>Padoa-Schioppa</a:t>
            </a:r>
            <a:endParaRPr lang="fr-FR" dirty="0"/>
          </a:p>
        </p:txBody>
      </p:sp>
      <p:pic>
        <p:nvPicPr>
          <p:cNvPr id="6" name="Picture 5">
            <a:extLst>
              <a:ext uri="{FF2B5EF4-FFF2-40B4-BE49-F238E27FC236}">
                <a16:creationId xmlns:a16="http://schemas.microsoft.com/office/drawing/2014/main" id="{EEC25448-926A-B548-B8E7-193C41AF5B54}"/>
              </a:ext>
            </a:extLst>
          </p:cNvPr>
          <p:cNvPicPr>
            <a:picLocks noChangeAspect="1"/>
          </p:cNvPicPr>
          <p:nvPr/>
        </p:nvPicPr>
        <p:blipFill>
          <a:blip r:embed="rId4"/>
          <a:stretch>
            <a:fillRect/>
          </a:stretch>
        </p:blipFill>
        <p:spPr>
          <a:xfrm>
            <a:off x="3237511" y="1001363"/>
            <a:ext cx="6477000" cy="2844800"/>
          </a:xfrm>
          <a:prstGeom prst="rect">
            <a:avLst/>
          </a:prstGeom>
        </p:spPr>
      </p:pic>
      <p:sp>
        <p:nvSpPr>
          <p:cNvPr id="10" name="TextBox 9">
            <a:extLst>
              <a:ext uri="{FF2B5EF4-FFF2-40B4-BE49-F238E27FC236}">
                <a16:creationId xmlns:a16="http://schemas.microsoft.com/office/drawing/2014/main" id="{3E2CEC01-9244-7040-98D0-FA9686056490}"/>
              </a:ext>
            </a:extLst>
          </p:cNvPr>
          <p:cNvSpPr txBox="1"/>
          <p:nvPr/>
        </p:nvSpPr>
        <p:spPr>
          <a:xfrm>
            <a:off x="8489808" y="6392956"/>
            <a:ext cx="3311740" cy="276999"/>
          </a:xfrm>
          <a:prstGeom prst="rect">
            <a:avLst/>
          </a:prstGeom>
          <a:noFill/>
        </p:spPr>
        <p:txBody>
          <a:bodyPr wrap="none" rtlCol="0">
            <a:spAutoFit/>
          </a:bodyPr>
          <a:lstStyle/>
          <a:p>
            <a:r>
              <a:rPr lang="en-US" sz="1200" dirty="0" err="1">
                <a:latin typeface="Times"/>
                <a:cs typeface="Times"/>
              </a:rPr>
              <a:t>Padoa-Schioppa</a:t>
            </a:r>
            <a:r>
              <a:rPr lang="en-US" sz="1200" dirty="0">
                <a:latin typeface="Times"/>
                <a:cs typeface="Times"/>
              </a:rPr>
              <a:t> &amp; Assad (2006). </a:t>
            </a:r>
            <a:r>
              <a:rPr lang="en-US" sz="1200" i="1" dirty="0">
                <a:latin typeface="Times"/>
                <a:cs typeface="Times"/>
              </a:rPr>
              <a:t>Nature</a:t>
            </a:r>
            <a:r>
              <a:rPr lang="en-US" sz="1200" dirty="0">
                <a:latin typeface="Times"/>
                <a:cs typeface="Times"/>
              </a:rPr>
              <a:t>, 441 223 </a:t>
            </a:r>
          </a:p>
        </p:txBody>
      </p:sp>
      <p:cxnSp>
        <p:nvCxnSpPr>
          <p:cNvPr id="8" name="Straight Arrow Connector 7">
            <a:extLst>
              <a:ext uri="{FF2B5EF4-FFF2-40B4-BE49-F238E27FC236}">
                <a16:creationId xmlns:a16="http://schemas.microsoft.com/office/drawing/2014/main" id="{A7E14CCF-F8E2-F940-9208-3CF4F3FAD384}"/>
              </a:ext>
            </a:extLst>
          </p:cNvPr>
          <p:cNvCxnSpPr>
            <a:cxnSpLocks/>
          </p:cNvCxnSpPr>
          <p:nvPr/>
        </p:nvCxnSpPr>
        <p:spPr>
          <a:xfrm flipV="1">
            <a:off x="4334494" y="6056416"/>
            <a:ext cx="1710046" cy="201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933A43FC-08F9-7743-8859-3A7330A9BE7A}"/>
              </a:ext>
            </a:extLst>
          </p:cNvPr>
          <p:cNvSpPr txBox="1"/>
          <p:nvPr/>
        </p:nvSpPr>
        <p:spPr>
          <a:xfrm>
            <a:off x="713489" y="6115957"/>
            <a:ext cx="3687804" cy="276999"/>
          </a:xfrm>
          <a:prstGeom prst="rect">
            <a:avLst/>
          </a:prstGeom>
          <a:noFill/>
        </p:spPr>
        <p:txBody>
          <a:bodyPr wrap="none" rtlCol="0">
            <a:spAutoFit/>
          </a:bodyPr>
          <a:lstStyle/>
          <a:p>
            <a:r>
              <a:rPr lang="fr-FR" sz="1200" dirty="0"/>
              <a:t>Nombre de goutte du jus B : Nombre de goutte de jus A </a:t>
            </a:r>
          </a:p>
        </p:txBody>
      </p:sp>
      <p:cxnSp>
        <p:nvCxnSpPr>
          <p:cNvPr id="14" name="Straight Connector 13">
            <a:extLst>
              <a:ext uri="{FF2B5EF4-FFF2-40B4-BE49-F238E27FC236}">
                <a16:creationId xmlns:a16="http://schemas.microsoft.com/office/drawing/2014/main" id="{71645C9A-CAD2-8945-9CEF-81D94A27526B}"/>
              </a:ext>
            </a:extLst>
          </p:cNvPr>
          <p:cNvCxnSpPr/>
          <p:nvPr/>
        </p:nvCxnSpPr>
        <p:spPr>
          <a:xfrm>
            <a:off x="6044540" y="5023262"/>
            <a:ext cx="2445268"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AE75735B-53F9-AF4B-BC60-CF54E9A23140}"/>
              </a:ext>
            </a:extLst>
          </p:cNvPr>
          <p:cNvSpPr/>
          <p:nvPr/>
        </p:nvSpPr>
        <p:spPr>
          <a:xfrm>
            <a:off x="6139543" y="4334494"/>
            <a:ext cx="831273" cy="2612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504156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3A5ECBC-0C62-F845-9D52-75DBB6C6A2BF}"/>
              </a:ext>
            </a:extLst>
          </p:cNvPr>
          <p:cNvPicPr>
            <a:picLocks noChangeAspect="1"/>
          </p:cNvPicPr>
          <p:nvPr/>
        </p:nvPicPr>
        <p:blipFill>
          <a:blip r:embed="rId2"/>
          <a:stretch>
            <a:fillRect/>
          </a:stretch>
        </p:blipFill>
        <p:spPr>
          <a:xfrm>
            <a:off x="5182177" y="3826355"/>
            <a:ext cx="3822700" cy="2705100"/>
          </a:xfrm>
          <a:prstGeom prst="rect">
            <a:avLst/>
          </a:prstGeom>
        </p:spPr>
      </p:pic>
      <p:pic>
        <p:nvPicPr>
          <p:cNvPr id="4" name="Picture 3">
            <a:extLst>
              <a:ext uri="{FF2B5EF4-FFF2-40B4-BE49-F238E27FC236}">
                <a16:creationId xmlns:a16="http://schemas.microsoft.com/office/drawing/2014/main" id="{44DD5858-9785-9E47-AD05-6C842FD6B391}"/>
              </a:ext>
            </a:extLst>
          </p:cNvPr>
          <p:cNvPicPr>
            <a:picLocks noChangeAspect="1"/>
          </p:cNvPicPr>
          <p:nvPr/>
        </p:nvPicPr>
        <p:blipFill>
          <a:blip r:embed="rId3"/>
          <a:stretch>
            <a:fillRect/>
          </a:stretch>
        </p:blipFill>
        <p:spPr>
          <a:xfrm>
            <a:off x="324345" y="221260"/>
            <a:ext cx="2005238" cy="1833171"/>
          </a:xfrm>
          <a:prstGeom prst="rect">
            <a:avLst/>
          </a:prstGeom>
        </p:spPr>
      </p:pic>
      <p:sp>
        <p:nvSpPr>
          <p:cNvPr id="5" name="TextBox 4">
            <a:extLst>
              <a:ext uri="{FF2B5EF4-FFF2-40B4-BE49-F238E27FC236}">
                <a16:creationId xmlns:a16="http://schemas.microsoft.com/office/drawing/2014/main" id="{412DB06B-0053-444E-BFA2-2A379DA15730}"/>
              </a:ext>
            </a:extLst>
          </p:cNvPr>
          <p:cNvSpPr txBox="1"/>
          <p:nvPr/>
        </p:nvSpPr>
        <p:spPr>
          <a:xfrm>
            <a:off x="106982" y="2054431"/>
            <a:ext cx="2439963" cy="369332"/>
          </a:xfrm>
          <a:prstGeom prst="rect">
            <a:avLst/>
          </a:prstGeom>
          <a:noFill/>
        </p:spPr>
        <p:txBody>
          <a:bodyPr wrap="none" rtlCol="0">
            <a:spAutoFit/>
          </a:bodyPr>
          <a:lstStyle/>
          <a:p>
            <a:r>
              <a:rPr lang="fr-FR" dirty="0"/>
              <a:t>Camillo </a:t>
            </a:r>
            <a:r>
              <a:rPr lang="fr-FR" dirty="0" err="1"/>
              <a:t>Padoa-Schioppa</a:t>
            </a:r>
            <a:endParaRPr lang="fr-FR" dirty="0"/>
          </a:p>
        </p:txBody>
      </p:sp>
      <p:pic>
        <p:nvPicPr>
          <p:cNvPr id="6" name="Picture 5">
            <a:extLst>
              <a:ext uri="{FF2B5EF4-FFF2-40B4-BE49-F238E27FC236}">
                <a16:creationId xmlns:a16="http://schemas.microsoft.com/office/drawing/2014/main" id="{EEC25448-926A-B548-B8E7-193C41AF5B54}"/>
              </a:ext>
            </a:extLst>
          </p:cNvPr>
          <p:cNvPicPr>
            <a:picLocks noChangeAspect="1"/>
          </p:cNvPicPr>
          <p:nvPr/>
        </p:nvPicPr>
        <p:blipFill>
          <a:blip r:embed="rId4"/>
          <a:stretch>
            <a:fillRect/>
          </a:stretch>
        </p:blipFill>
        <p:spPr>
          <a:xfrm>
            <a:off x="3237511" y="1001363"/>
            <a:ext cx="6477000" cy="2844800"/>
          </a:xfrm>
          <a:prstGeom prst="rect">
            <a:avLst/>
          </a:prstGeom>
        </p:spPr>
      </p:pic>
      <p:sp>
        <p:nvSpPr>
          <p:cNvPr id="10" name="TextBox 9">
            <a:extLst>
              <a:ext uri="{FF2B5EF4-FFF2-40B4-BE49-F238E27FC236}">
                <a16:creationId xmlns:a16="http://schemas.microsoft.com/office/drawing/2014/main" id="{3E2CEC01-9244-7040-98D0-FA9686056490}"/>
              </a:ext>
            </a:extLst>
          </p:cNvPr>
          <p:cNvSpPr txBox="1"/>
          <p:nvPr/>
        </p:nvSpPr>
        <p:spPr>
          <a:xfrm>
            <a:off x="8489808" y="6392956"/>
            <a:ext cx="3311740" cy="276999"/>
          </a:xfrm>
          <a:prstGeom prst="rect">
            <a:avLst/>
          </a:prstGeom>
          <a:noFill/>
        </p:spPr>
        <p:txBody>
          <a:bodyPr wrap="none" rtlCol="0">
            <a:spAutoFit/>
          </a:bodyPr>
          <a:lstStyle/>
          <a:p>
            <a:r>
              <a:rPr lang="en-US" sz="1200" dirty="0" err="1">
                <a:latin typeface="Times"/>
                <a:cs typeface="Times"/>
              </a:rPr>
              <a:t>Padoa-Schioppa</a:t>
            </a:r>
            <a:r>
              <a:rPr lang="en-US" sz="1200" dirty="0">
                <a:latin typeface="Times"/>
                <a:cs typeface="Times"/>
              </a:rPr>
              <a:t> &amp; Assad (2006). </a:t>
            </a:r>
            <a:r>
              <a:rPr lang="en-US" sz="1200" i="1" dirty="0">
                <a:latin typeface="Times"/>
                <a:cs typeface="Times"/>
              </a:rPr>
              <a:t>Nature</a:t>
            </a:r>
            <a:r>
              <a:rPr lang="en-US" sz="1200" dirty="0">
                <a:latin typeface="Times"/>
                <a:cs typeface="Times"/>
              </a:rPr>
              <a:t>, 441 223 </a:t>
            </a:r>
          </a:p>
        </p:txBody>
      </p:sp>
      <p:cxnSp>
        <p:nvCxnSpPr>
          <p:cNvPr id="8" name="Straight Arrow Connector 7">
            <a:extLst>
              <a:ext uri="{FF2B5EF4-FFF2-40B4-BE49-F238E27FC236}">
                <a16:creationId xmlns:a16="http://schemas.microsoft.com/office/drawing/2014/main" id="{A7E14CCF-F8E2-F940-9208-3CF4F3FAD384}"/>
              </a:ext>
            </a:extLst>
          </p:cNvPr>
          <p:cNvCxnSpPr>
            <a:cxnSpLocks/>
          </p:cNvCxnSpPr>
          <p:nvPr/>
        </p:nvCxnSpPr>
        <p:spPr>
          <a:xfrm flipV="1">
            <a:off x="4334494" y="6056416"/>
            <a:ext cx="1710046" cy="201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933A43FC-08F9-7743-8859-3A7330A9BE7A}"/>
              </a:ext>
            </a:extLst>
          </p:cNvPr>
          <p:cNvSpPr txBox="1"/>
          <p:nvPr/>
        </p:nvSpPr>
        <p:spPr>
          <a:xfrm>
            <a:off x="713489" y="6115957"/>
            <a:ext cx="3687804" cy="276999"/>
          </a:xfrm>
          <a:prstGeom prst="rect">
            <a:avLst/>
          </a:prstGeom>
          <a:noFill/>
        </p:spPr>
        <p:txBody>
          <a:bodyPr wrap="none" rtlCol="0">
            <a:spAutoFit/>
          </a:bodyPr>
          <a:lstStyle/>
          <a:p>
            <a:r>
              <a:rPr lang="fr-FR" sz="1200" dirty="0"/>
              <a:t>Nombre de goutte du jus B : Nombre de goutte de jus A </a:t>
            </a:r>
          </a:p>
        </p:txBody>
      </p:sp>
      <p:cxnSp>
        <p:nvCxnSpPr>
          <p:cNvPr id="14" name="Straight Connector 13">
            <a:extLst>
              <a:ext uri="{FF2B5EF4-FFF2-40B4-BE49-F238E27FC236}">
                <a16:creationId xmlns:a16="http://schemas.microsoft.com/office/drawing/2014/main" id="{71645C9A-CAD2-8945-9CEF-81D94A27526B}"/>
              </a:ext>
            </a:extLst>
          </p:cNvPr>
          <p:cNvCxnSpPr/>
          <p:nvPr/>
        </p:nvCxnSpPr>
        <p:spPr>
          <a:xfrm>
            <a:off x="6044540" y="5023262"/>
            <a:ext cx="244526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89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C07E9708-C2D3-D34A-9115-3AF3738B8AC8}"/>
              </a:ext>
            </a:extLst>
          </p:cNvPr>
          <p:cNvPicPr>
            <a:picLocks noChangeAspect="1"/>
          </p:cNvPicPr>
          <p:nvPr/>
        </p:nvPicPr>
        <p:blipFill>
          <a:blip r:embed="rId2"/>
          <a:stretch>
            <a:fillRect/>
          </a:stretch>
        </p:blipFill>
        <p:spPr>
          <a:xfrm>
            <a:off x="4572919" y="327623"/>
            <a:ext cx="4457700" cy="2679700"/>
          </a:xfrm>
          <a:prstGeom prst="rect">
            <a:avLst/>
          </a:prstGeom>
        </p:spPr>
      </p:pic>
      <p:pic>
        <p:nvPicPr>
          <p:cNvPr id="4" name="Picture 3">
            <a:extLst>
              <a:ext uri="{FF2B5EF4-FFF2-40B4-BE49-F238E27FC236}">
                <a16:creationId xmlns:a16="http://schemas.microsoft.com/office/drawing/2014/main" id="{500A6E65-3510-084C-9334-9F9B96A3C500}"/>
              </a:ext>
            </a:extLst>
          </p:cNvPr>
          <p:cNvPicPr>
            <a:picLocks noChangeAspect="1"/>
          </p:cNvPicPr>
          <p:nvPr/>
        </p:nvPicPr>
        <p:blipFill>
          <a:blip r:embed="rId3"/>
          <a:stretch>
            <a:fillRect/>
          </a:stretch>
        </p:blipFill>
        <p:spPr>
          <a:xfrm>
            <a:off x="324345" y="221260"/>
            <a:ext cx="2005238" cy="1833171"/>
          </a:xfrm>
          <a:prstGeom prst="rect">
            <a:avLst/>
          </a:prstGeom>
        </p:spPr>
      </p:pic>
      <p:sp>
        <p:nvSpPr>
          <p:cNvPr id="5" name="TextBox 4">
            <a:extLst>
              <a:ext uri="{FF2B5EF4-FFF2-40B4-BE49-F238E27FC236}">
                <a16:creationId xmlns:a16="http://schemas.microsoft.com/office/drawing/2014/main" id="{AEE94822-5899-4F4B-9437-1DAF8FABF952}"/>
              </a:ext>
            </a:extLst>
          </p:cNvPr>
          <p:cNvSpPr txBox="1"/>
          <p:nvPr/>
        </p:nvSpPr>
        <p:spPr>
          <a:xfrm>
            <a:off x="106982" y="2054431"/>
            <a:ext cx="2439963" cy="369332"/>
          </a:xfrm>
          <a:prstGeom prst="rect">
            <a:avLst/>
          </a:prstGeom>
          <a:noFill/>
        </p:spPr>
        <p:txBody>
          <a:bodyPr wrap="none" rtlCol="0">
            <a:spAutoFit/>
          </a:bodyPr>
          <a:lstStyle/>
          <a:p>
            <a:r>
              <a:rPr lang="fr-FR" dirty="0"/>
              <a:t>Camillo </a:t>
            </a:r>
            <a:r>
              <a:rPr lang="fr-FR" dirty="0" err="1"/>
              <a:t>Padoa-Schioppa</a:t>
            </a:r>
            <a:endParaRPr lang="fr-FR" dirty="0"/>
          </a:p>
        </p:txBody>
      </p:sp>
      <p:cxnSp>
        <p:nvCxnSpPr>
          <p:cNvPr id="13" name="Straight Arrow Connector 12">
            <a:extLst>
              <a:ext uri="{FF2B5EF4-FFF2-40B4-BE49-F238E27FC236}">
                <a16:creationId xmlns:a16="http://schemas.microsoft.com/office/drawing/2014/main" id="{91205B42-E862-6442-BE41-18AB050E4416}"/>
              </a:ext>
            </a:extLst>
          </p:cNvPr>
          <p:cNvCxnSpPr/>
          <p:nvPr/>
        </p:nvCxnSpPr>
        <p:spPr>
          <a:xfrm>
            <a:off x="5475105" y="3135085"/>
            <a:ext cx="30400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1D3D1A8-8EF6-304F-B156-18C3B424138C}"/>
              </a:ext>
            </a:extLst>
          </p:cNvPr>
          <p:cNvSpPr txBox="1"/>
          <p:nvPr/>
        </p:nvSpPr>
        <p:spPr>
          <a:xfrm>
            <a:off x="6095605" y="3278641"/>
            <a:ext cx="1799082" cy="369332"/>
          </a:xfrm>
          <a:prstGeom prst="rect">
            <a:avLst/>
          </a:prstGeom>
          <a:noFill/>
        </p:spPr>
        <p:txBody>
          <a:bodyPr wrap="none" rtlCol="0">
            <a:spAutoFit/>
          </a:bodyPr>
          <a:lstStyle/>
          <a:p>
            <a:r>
              <a:rPr lang="fr-FR" dirty="0"/>
              <a:t>Quantité de jus B</a:t>
            </a:r>
          </a:p>
        </p:txBody>
      </p:sp>
      <p:sp>
        <p:nvSpPr>
          <p:cNvPr id="15" name="TextBox 14">
            <a:extLst>
              <a:ext uri="{FF2B5EF4-FFF2-40B4-BE49-F238E27FC236}">
                <a16:creationId xmlns:a16="http://schemas.microsoft.com/office/drawing/2014/main" id="{A0B43AFB-BE18-214A-BC02-EA2F41E3E661}"/>
              </a:ext>
            </a:extLst>
          </p:cNvPr>
          <p:cNvSpPr txBox="1"/>
          <p:nvPr/>
        </p:nvSpPr>
        <p:spPr>
          <a:xfrm>
            <a:off x="9668679" y="299501"/>
            <a:ext cx="1805302" cy="369332"/>
          </a:xfrm>
          <a:prstGeom prst="rect">
            <a:avLst/>
          </a:prstGeom>
          <a:noFill/>
        </p:spPr>
        <p:txBody>
          <a:bodyPr wrap="none" rtlCol="0">
            <a:spAutoFit/>
          </a:bodyPr>
          <a:lstStyle/>
          <a:p>
            <a:r>
              <a:rPr lang="fr-FR" dirty="0"/>
              <a:t>Valeur du choix B</a:t>
            </a:r>
          </a:p>
        </p:txBody>
      </p:sp>
      <p:cxnSp>
        <p:nvCxnSpPr>
          <p:cNvPr id="17" name="Straight Arrow Connector 16">
            <a:extLst>
              <a:ext uri="{FF2B5EF4-FFF2-40B4-BE49-F238E27FC236}">
                <a16:creationId xmlns:a16="http://schemas.microsoft.com/office/drawing/2014/main" id="{CDCCDB34-F4A6-0145-B811-C10D8C6B8881}"/>
              </a:ext>
            </a:extLst>
          </p:cNvPr>
          <p:cNvCxnSpPr>
            <a:cxnSpLocks/>
          </p:cNvCxnSpPr>
          <p:nvPr/>
        </p:nvCxnSpPr>
        <p:spPr>
          <a:xfrm flipH="1">
            <a:off x="8653797" y="668833"/>
            <a:ext cx="1917533" cy="1980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4399D1B5-F41F-4A48-8F4F-74DDAFDC664C}"/>
              </a:ext>
            </a:extLst>
          </p:cNvPr>
          <p:cNvPicPr>
            <a:picLocks noChangeAspect="1"/>
          </p:cNvPicPr>
          <p:nvPr/>
        </p:nvPicPr>
        <p:blipFill>
          <a:blip r:embed="rId4"/>
          <a:stretch>
            <a:fillRect/>
          </a:stretch>
        </p:blipFill>
        <p:spPr>
          <a:xfrm>
            <a:off x="2836032" y="327623"/>
            <a:ext cx="1447800" cy="3200400"/>
          </a:xfrm>
          <a:prstGeom prst="rect">
            <a:avLst/>
          </a:prstGeom>
        </p:spPr>
      </p:pic>
      <p:cxnSp>
        <p:nvCxnSpPr>
          <p:cNvPr id="21" name="Straight Arrow Connector 20">
            <a:extLst>
              <a:ext uri="{FF2B5EF4-FFF2-40B4-BE49-F238E27FC236}">
                <a16:creationId xmlns:a16="http://schemas.microsoft.com/office/drawing/2014/main" id="{C75E34D1-4962-2F44-8B49-3F44585BA6D5}"/>
              </a:ext>
            </a:extLst>
          </p:cNvPr>
          <p:cNvCxnSpPr>
            <a:cxnSpLocks/>
          </p:cNvCxnSpPr>
          <p:nvPr/>
        </p:nvCxnSpPr>
        <p:spPr>
          <a:xfrm flipH="1" flipV="1">
            <a:off x="8390883" y="1927823"/>
            <a:ext cx="2180447" cy="650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CE861B1-41F1-D64A-8313-1ED33D650E24}"/>
              </a:ext>
            </a:extLst>
          </p:cNvPr>
          <p:cNvSpPr txBox="1"/>
          <p:nvPr/>
        </p:nvSpPr>
        <p:spPr>
          <a:xfrm>
            <a:off x="9832954" y="2608386"/>
            <a:ext cx="1805302" cy="369332"/>
          </a:xfrm>
          <a:prstGeom prst="rect">
            <a:avLst/>
          </a:prstGeom>
          <a:noFill/>
        </p:spPr>
        <p:txBody>
          <a:bodyPr wrap="none" rtlCol="0">
            <a:spAutoFit/>
          </a:bodyPr>
          <a:lstStyle/>
          <a:p>
            <a:r>
              <a:rPr lang="fr-FR" dirty="0"/>
              <a:t>Valeur du choix A</a:t>
            </a:r>
          </a:p>
        </p:txBody>
      </p:sp>
      <p:pic>
        <p:nvPicPr>
          <p:cNvPr id="24" name="Picture 23">
            <a:extLst>
              <a:ext uri="{FF2B5EF4-FFF2-40B4-BE49-F238E27FC236}">
                <a16:creationId xmlns:a16="http://schemas.microsoft.com/office/drawing/2014/main" id="{D7918B83-AD74-5148-B5AC-0361E26F494D}"/>
              </a:ext>
            </a:extLst>
          </p:cNvPr>
          <p:cNvPicPr>
            <a:picLocks noChangeAspect="1"/>
          </p:cNvPicPr>
          <p:nvPr/>
        </p:nvPicPr>
        <p:blipFill>
          <a:blip r:embed="rId5"/>
          <a:stretch>
            <a:fillRect/>
          </a:stretch>
        </p:blipFill>
        <p:spPr>
          <a:xfrm>
            <a:off x="2836032" y="3647973"/>
            <a:ext cx="1638300" cy="3136900"/>
          </a:xfrm>
          <a:prstGeom prst="rect">
            <a:avLst/>
          </a:prstGeom>
        </p:spPr>
      </p:pic>
      <p:pic>
        <p:nvPicPr>
          <p:cNvPr id="25" name="Picture 24">
            <a:extLst>
              <a:ext uri="{FF2B5EF4-FFF2-40B4-BE49-F238E27FC236}">
                <a16:creationId xmlns:a16="http://schemas.microsoft.com/office/drawing/2014/main" id="{68CB9498-366C-5C40-A7A3-22F2FC521292}"/>
              </a:ext>
            </a:extLst>
          </p:cNvPr>
          <p:cNvPicPr>
            <a:picLocks noChangeAspect="1"/>
          </p:cNvPicPr>
          <p:nvPr/>
        </p:nvPicPr>
        <p:blipFill>
          <a:blip r:embed="rId6"/>
          <a:stretch>
            <a:fillRect/>
          </a:stretch>
        </p:blipFill>
        <p:spPr>
          <a:xfrm>
            <a:off x="4861077" y="3663148"/>
            <a:ext cx="4495800" cy="2679700"/>
          </a:xfrm>
          <a:prstGeom prst="rect">
            <a:avLst/>
          </a:prstGeom>
        </p:spPr>
      </p:pic>
      <p:cxnSp>
        <p:nvCxnSpPr>
          <p:cNvPr id="26" name="Straight Arrow Connector 25">
            <a:extLst>
              <a:ext uri="{FF2B5EF4-FFF2-40B4-BE49-F238E27FC236}">
                <a16:creationId xmlns:a16="http://schemas.microsoft.com/office/drawing/2014/main" id="{1AC005FD-58C0-B640-BB71-86F3C6E8DC77}"/>
              </a:ext>
            </a:extLst>
          </p:cNvPr>
          <p:cNvCxnSpPr>
            <a:cxnSpLocks/>
          </p:cNvCxnSpPr>
          <p:nvPr/>
        </p:nvCxnSpPr>
        <p:spPr>
          <a:xfrm flipH="1">
            <a:off x="8075222" y="4607523"/>
            <a:ext cx="207818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F922CCE2-EA01-354A-A4AE-9F3A01E5F0EC}"/>
              </a:ext>
            </a:extLst>
          </p:cNvPr>
          <p:cNvSpPr txBox="1"/>
          <p:nvPr/>
        </p:nvSpPr>
        <p:spPr>
          <a:xfrm>
            <a:off x="10153403" y="4422857"/>
            <a:ext cx="1420582" cy="369332"/>
          </a:xfrm>
          <a:prstGeom prst="rect">
            <a:avLst/>
          </a:prstGeom>
          <a:noFill/>
        </p:spPr>
        <p:txBody>
          <a:bodyPr wrap="none" rtlCol="0">
            <a:spAutoFit/>
          </a:bodyPr>
          <a:lstStyle/>
          <a:p>
            <a:r>
              <a:rPr lang="fr-FR" dirty="0"/>
              <a:t>|V(A) – V(B)|</a:t>
            </a:r>
          </a:p>
        </p:txBody>
      </p:sp>
      <p:pic>
        <p:nvPicPr>
          <p:cNvPr id="30" name="Picture 29">
            <a:extLst>
              <a:ext uri="{FF2B5EF4-FFF2-40B4-BE49-F238E27FC236}">
                <a16:creationId xmlns:a16="http://schemas.microsoft.com/office/drawing/2014/main" id="{F90F5D1B-DB26-2C40-845F-925885D0E048}"/>
              </a:ext>
            </a:extLst>
          </p:cNvPr>
          <p:cNvPicPr>
            <a:picLocks noChangeAspect="1"/>
          </p:cNvPicPr>
          <p:nvPr/>
        </p:nvPicPr>
        <p:blipFill>
          <a:blip r:embed="rId7"/>
          <a:stretch>
            <a:fillRect/>
          </a:stretch>
        </p:blipFill>
        <p:spPr>
          <a:xfrm>
            <a:off x="501571" y="2692070"/>
            <a:ext cx="1587500" cy="2946400"/>
          </a:xfrm>
          <a:prstGeom prst="rect">
            <a:avLst/>
          </a:prstGeom>
        </p:spPr>
      </p:pic>
      <p:sp>
        <p:nvSpPr>
          <p:cNvPr id="31" name="TextBox 30">
            <a:extLst>
              <a:ext uri="{FF2B5EF4-FFF2-40B4-BE49-F238E27FC236}">
                <a16:creationId xmlns:a16="http://schemas.microsoft.com/office/drawing/2014/main" id="{4DB2AD75-D047-9343-9450-39D37DDAE267}"/>
              </a:ext>
            </a:extLst>
          </p:cNvPr>
          <p:cNvSpPr txBox="1"/>
          <p:nvPr/>
        </p:nvSpPr>
        <p:spPr>
          <a:xfrm>
            <a:off x="8489808" y="6392956"/>
            <a:ext cx="3311740" cy="276999"/>
          </a:xfrm>
          <a:prstGeom prst="rect">
            <a:avLst/>
          </a:prstGeom>
          <a:noFill/>
        </p:spPr>
        <p:txBody>
          <a:bodyPr wrap="none" rtlCol="0">
            <a:spAutoFit/>
          </a:bodyPr>
          <a:lstStyle/>
          <a:p>
            <a:r>
              <a:rPr lang="en-US" sz="1200" dirty="0" err="1">
                <a:latin typeface="Times"/>
                <a:cs typeface="Times"/>
              </a:rPr>
              <a:t>Padoa-Schioppa</a:t>
            </a:r>
            <a:r>
              <a:rPr lang="en-US" sz="1200" dirty="0">
                <a:latin typeface="Times"/>
                <a:cs typeface="Times"/>
              </a:rPr>
              <a:t> &amp; Assad (2006). </a:t>
            </a:r>
            <a:r>
              <a:rPr lang="en-US" sz="1200" i="1" dirty="0">
                <a:latin typeface="Times"/>
                <a:cs typeface="Times"/>
              </a:rPr>
              <a:t>Nature</a:t>
            </a:r>
            <a:r>
              <a:rPr lang="en-US" sz="1200" dirty="0">
                <a:latin typeface="Times"/>
                <a:cs typeface="Times"/>
              </a:rPr>
              <a:t>, 441 223 </a:t>
            </a:r>
          </a:p>
        </p:txBody>
      </p:sp>
    </p:spTree>
    <p:extLst>
      <p:ext uri="{BB962C8B-B14F-4D97-AF65-F5344CB8AC3E}">
        <p14:creationId xmlns:p14="http://schemas.microsoft.com/office/powerpoint/2010/main" val="1461583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23" grpId="0"/>
      <p:bldP spid="2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811862" y="6404104"/>
            <a:ext cx="4491551" cy="276999"/>
          </a:xfrm>
          <a:prstGeom prst="rect">
            <a:avLst/>
          </a:prstGeom>
          <a:noFill/>
        </p:spPr>
        <p:txBody>
          <a:bodyPr wrap="none" rtlCol="0">
            <a:spAutoFit/>
          </a:bodyPr>
          <a:lstStyle/>
          <a:p>
            <a:r>
              <a:rPr lang="en-US" sz="1200" dirty="0">
                <a:latin typeface="Times"/>
                <a:cs typeface="Times"/>
              </a:rPr>
              <a:t>Levy &amp; </a:t>
            </a:r>
            <a:r>
              <a:rPr lang="en-US" sz="1200" dirty="0" err="1">
                <a:latin typeface="Times"/>
                <a:cs typeface="Times"/>
              </a:rPr>
              <a:t>Glimcher</a:t>
            </a:r>
            <a:r>
              <a:rPr lang="en-US" sz="1200" dirty="0">
                <a:latin typeface="Times"/>
                <a:cs typeface="Times"/>
              </a:rPr>
              <a:t>  (2012). Current opinion in neurobiology, 22, 1027 </a:t>
            </a:r>
          </a:p>
        </p:txBody>
      </p:sp>
      <p:pic>
        <p:nvPicPr>
          <p:cNvPr id="4" name="Picture 3"/>
          <p:cNvPicPr>
            <a:picLocks noChangeAspect="1"/>
          </p:cNvPicPr>
          <p:nvPr/>
        </p:nvPicPr>
        <p:blipFill>
          <a:blip r:embed="rId2"/>
          <a:stretch>
            <a:fillRect/>
          </a:stretch>
        </p:blipFill>
        <p:spPr>
          <a:xfrm>
            <a:off x="1693334" y="1"/>
            <a:ext cx="5024757" cy="6404103"/>
          </a:xfrm>
          <a:prstGeom prst="rect">
            <a:avLst/>
          </a:prstGeom>
        </p:spPr>
      </p:pic>
    </p:spTree>
    <p:extLst>
      <p:ext uri="{BB962C8B-B14F-4D97-AF65-F5344CB8AC3E}">
        <p14:creationId xmlns:p14="http://schemas.microsoft.com/office/powerpoint/2010/main" val="33100936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14778</TotalTime>
  <Words>1407</Words>
  <Application>Microsoft Macintosh PowerPoint</Application>
  <PresentationFormat>Widescreen</PresentationFormat>
  <Paragraphs>108</Paragraphs>
  <Slides>22</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Cambria Math</vt:lpstr>
      <vt:lpstr>Times</vt:lpstr>
      <vt:lpstr>Office Theme</vt:lpstr>
      <vt:lpstr>« Cerveau et Récompense  » Episode 9 :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Cerveau et Récompense</dc:title>
  <dc:creator>Jérémie Jozefowiez</dc:creator>
  <cp:lastModifiedBy>Jérémie Jozefowiez</cp:lastModifiedBy>
  <cp:revision>137</cp:revision>
  <dcterms:created xsi:type="dcterms:W3CDTF">2020-10-11T09:27:44Z</dcterms:created>
  <dcterms:modified xsi:type="dcterms:W3CDTF">2022-03-28T13:32:09Z</dcterms:modified>
</cp:coreProperties>
</file>

<file path=docProps/thumbnail.jpeg>
</file>